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9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8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247C-D372-B3F9-2180-BEFD2C078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0D5616-641A-D2CE-57EB-AE2BC5714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5457BF-4B47-BF18-EB7F-8E58DD6D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92AD48-49E5-F301-89F7-D6E9C958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57D82-3134-9573-DBE3-1C70DF28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46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CF595-DC7B-D249-76A4-65004A4B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68009F-8FB2-2A9B-B05E-A9AF050AE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AAA86-AA79-9A43-29EE-5484CD32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534681-0FAA-5C49-F267-F9EF2267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0D304D-7C7A-8C5A-7208-511E42F2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10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5DEE639-B89D-EC6F-EEF9-BCD528DED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EC710E-3D4D-715F-E167-879F9648D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882CE0-5544-7927-D649-6ED2715E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3433DF-F280-693B-6D64-F1D11DD7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A65828-012F-7670-E085-CD0B0FBE9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50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C0E3E1-44E7-266C-F26D-A6B51B7D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CEA23-EAAA-B5A5-3CEC-FB0F65A9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AB623C-3EE5-AB7A-EE55-0C74CB40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78AA8-CD14-49B5-FAD0-9C650B8A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8FF86E-AE4D-5D9D-F66C-00568E7A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93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E7D7D-6069-14E7-8B10-B0901DDA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A16CC0-449C-44A3-2FD1-1CC941A3D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F8FEE1-A2CA-4AFC-E2D9-ED00F5BC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BE9970-76F1-B9A6-C273-B0D69DBD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F140E2-5EBC-4D9A-6428-2FE47972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0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D3E62-C80A-27E2-FB05-36EFA852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011295-4975-415F-89E7-2408F5D20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607767-378C-728A-0B24-F15353F7D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3483E7-9FA6-EC58-AD2D-6E04E2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C820D7-E940-63F6-F6D8-39C7825A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305599-2203-5667-4F8D-01804611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40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EDEE4-2D84-9F82-FC15-9696A6E2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7F41A-E883-5612-94A4-1EFBC7A35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83EAD7-92C5-9D7A-1BC0-58C5C315D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A96EB8-2E21-2C8F-B943-050F8D4E0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A6A944-1310-2D8B-DD7A-F9CA1931B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126001-C47C-123C-A4AB-EFAC6100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05FFD38-DEA8-50CC-6A10-A6E5B079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834575-83AD-EC74-913E-3627DA9A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84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68269-57CF-12CA-5BB4-4DA06B06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4699D9-9A21-9292-349B-99A868F81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D1FF53-51B8-204C-9B9C-D3BA51F4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CE5A92-95BF-3FDD-9E5E-E1ECAD47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97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1D2FAA6-7D1E-2B3C-BAB7-B867ABD2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135D2DE-1A9A-F15F-24B6-36362E19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02F67-25A8-697D-2254-D4A85D18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03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7AC53-5E81-C9D5-EE5A-E5FD5EA3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BA6213-B297-17F9-6E31-267382F48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BFF5DD-7498-9EB1-0AD1-DA5E71ED7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18F9C3-CD29-8A5E-1B4F-F4A32862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417B7B-BF96-EA57-D4C2-5A0D1BF0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C08B35-7A6B-CD35-BC35-851543FF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28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34793-BE78-2D4C-748A-D34651A4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2F039C-124D-409E-7CE8-A4B9AD8C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4690C9-D94D-8242-D66B-4F38274FC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C9BC71-C78D-2542-F6DA-C93F7EC3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C26818-373A-F73F-A05D-78198DA4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39087F-AC56-B4A3-D59C-FB1435DE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54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A9529-FF10-7647-8EA0-15AF5EBC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429CC1-8C53-23C1-B35F-00D649F52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921ECB-4113-35F6-EB27-80010788D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580D0-551D-4186-A0F1-BAB77F521CEF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8CD595-77AC-0CF9-E159-D423AE85F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2138C6-FB85-2F37-68DF-B4017D132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AD1A9-A130-4D29-BE13-7A8478A63B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65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fc-editor.org/rfc/rfc6906" TargetMode="External"/><Relationship Id="rId2" Type="http://schemas.openxmlformats.org/officeDocument/2006/relationships/hyperlink" Target="http://alps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rest/docs/current/reference/html/" TargetMode="External"/><Relationship Id="rId2" Type="http://schemas.openxmlformats.org/officeDocument/2006/relationships/hyperlink" Target="https://spring.io/projects/spring-data-r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ring-projects/spring-data-rest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go Night - Kinderspielzeug Plastik PNG Image | Transparent PNG Free  Download on SeekPNG">
            <a:extLst>
              <a:ext uri="{FF2B5EF4-FFF2-40B4-BE49-F238E27FC236}">
                <a16:creationId xmlns:a16="http://schemas.microsoft.com/office/drawing/2014/main" id="{8E6EBE60-3515-D91E-074A-696D2D8A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091" l="5366" r="95244">
                        <a14:foregroundMark x1="6632" y1="61328" x2="5130" y2="69726"/>
                        <a14:foregroundMark x1="9515" y1="45209" x2="7551" y2="56190"/>
                        <a14:foregroundMark x1="8711" y1="79899" x2="9875" y2="82276"/>
                        <a14:foregroundMark x1="5392" y1="73118" x2="6343" y2="75061"/>
                        <a14:foregroundMark x1="19216" y1="86341" x2="26820" y2="93727"/>
                        <a14:foregroundMark x1="50321" y1="87045" x2="50718" y2="86447"/>
                        <a14:foregroundMark x1="48763" y1="89393" x2="49717" y2="87955"/>
                        <a14:foregroundMark x1="47661" y1="91053" x2="48520" y2="89759"/>
                        <a14:foregroundMark x1="61751" y1="84768" x2="62525" y2="84147"/>
                        <a14:foregroundMark x1="76484" y1="85227" x2="83169" y2="85227"/>
                        <a14:foregroundMark x1="97763" y1="69776" x2="98171" y2="58182"/>
                        <a14:foregroundMark x1="98171" y1="58182" x2="98094" y2="57817"/>
                        <a14:foregroundMark x1="89090" y1="37579" x2="85496" y2="33643"/>
                        <a14:foregroundMark x1="94317" y1="43303" x2="90751" y2="39398"/>
                        <a14:foregroundMark x1="5631" y1="73089" x2="5366" y2="76818"/>
                        <a14:foregroundMark x1="6463" y1="61364" x2="5876" y2="69634"/>
                        <a14:foregroundMark x1="49613" y1="89249" x2="51159" y2="87119"/>
                        <a14:foregroundMark x1="13378" y1="37198" x2="14024" y2="36818"/>
                        <a14:foregroundMark x1="54146" y1="68182" x2="51829" y2="67727"/>
                        <a14:foregroundMark x1="95122" y1="44773" x2="93902" y2="51818"/>
                        <a14:foregroundMark x1="80366" y1="28636" x2="82927" y2="31591"/>
                        <a14:foregroundMark x1="88902" y1="39091" x2="90488" y2="40227"/>
                        <a14:foregroundMark x1="10732" y1="41136" x2="13902" y2="36364"/>
                        <a14:foregroundMark x1="11585" y1="38636" x2="13171" y2="37273"/>
                        <a14:foregroundMark x1="12195" y1="37273" x2="13049" y2="37273"/>
                        <a14:backgroundMark x1="91585" y1="75227" x2="83293" y2="85455"/>
                        <a14:backgroundMark x1="76951" y1="87045" x2="66098" y2="75455"/>
                        <a14:backgroundMark x1="62439" y1="84545" x2="66098" y2="75682"/>
                        <a14:backgroundMark x1="67317" y1="80682" x2="67317" y2="81364"/>
                        <a14:backgroundMark x1="68171" y1="80682" x2="66707" y2="81591"/>
                        <a14:backgroundMark x1="61829" y1="85000" x2="53659" y2="84545"/>
                        <a14:backgroundMark x1="53659" y1="84545" x2="51707" y2="87955"/>
                        <a14:backgroundMark x1="48171" y1="92500" x2="30122" y2="94091"/>
                        <a14:backgroundMark x1="11098" y1="85455" x2="18780" y2="87500"/>
                        <a14:backgroundMark x1="28293" y1="94318" x2="30000" y2="94318"/>
                        <a14:backgroundMark x1="11341" y1="85682" x2="10244" y2="85455"/>
                        <a14:backgroundMark x1="96461" y1="49625" x2="98171" y2="56136"/>
                        <a14:backgroundMark x1="66829" y1="82500" x2="65732" y2="82727"/>
                        <a14:backgroundMark x1="65854" y1="82500" x2="64756" y2="83864"/>
                        <a14:backgroundMark x1="63293" y1="83636" x2="65000" y2="82955"/>
                        <a14:backgroundMark x1="91463" y1="76136" x2="98415" y2="72273"/>
                        <a14:backgroundMark x1="82777" y1="31874" x2="84024" y2="33409"/>
                        <a14:backgroundMark x1="71463" y1="17955" x2="80279" y2="28801"/>
                        <a14:backgroundMark x1="80293" y1="28773" x2="78537" y2="26591"/>
                        <a14:backgroundMark x1="84024" y1="33409" x2="82782" y2="31865"/>
                        <a14:backgroundMark x1="84390" y1="32273" x2="85610" y2="33409"/>
                        <a14:backgroundMark x1="89024" y1="38409" x2="89146" y2="37273"/>
                        <a14:backgroundMark x1="94390" y1="43182" x2="95732" y2="45227"/>
                        <a14:backgroundMark x1="85244" y1="33864" x2="85732" y2="33182"/>
                        <a14:backgroundMark x1="89024" y1="37955" x2="89308" y2="38181"/>
                        <a14:backgroundMark x1="7439" y1="56136" x2="6707" y2="61364"/>
                        <a14:backgroundMark x1="9512" y1="42955" x2="10742" y2="41093"/>
                        <a14:backgroundMark x1="4756" y1="69773" x2="4878" y2="73182"/>
                        <a14:backgroundMark x1="4878" y1="77273" x2="7439" y2="81818"/>
                        <a14:backgroundMark x1="11098" y1="85455" x2="11585" y2="85455"/>
                        <a14:backgroundMark x1="11098" y1="84545" x2="11585" y2="85682"/>
                        <a14:backgroundMark x1="39634" y1="92727" x2="47561" y2="92727"/>
                        <a14:backgroundMark x1="47561" y1="92727" x2="48902" y2="92500"/>
                        <a14:backgroundMark x1="51341" y1="87045" x2="51341" y2="87955"/>
                        <a14:backgroundMark x1="26829" y1="95227" x2="28293" y2="94773"/>
                        <a14:backgroundMark x1="26463" y1="94773" x2="27439" y2="94773"/>
                        <a14:backgroundMark x1="97561" y1="56591" x2="98415" y2="57045"/>
                        <a14:backgroundMark x1="93902" y1="52273" x2="95488" y2="46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3032"/>
            <a:ext cx="6610350" cy="354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19CE28-422C-8A4A-9610-52368F80A739}"/>
              </a:ext>
            </a:extLst>
          </p:cNvPr>
          <p:cNvSpPr txBox="1"/>
          <p:nvPr/>
        </p:nvSpPr>
        <p:spPr>
          <a:xfrm>
            <a:off x="8057535" y="4611370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0000"/>
                </a:highlight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Spring</a:t>
            </a:r>
            <a:r>
              <a:rPr lang="en-US" sz="3200" b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</a:t>
            </a:r>
            <a:r>
              <a:rPr lang="en-US" sz="3200" b="1" dirty="0">
                <a:highlight>
                  <a:srgbClr val="FFFF00"/>
                </a:highlight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Data</a:t>
            </a:r>
            <a:r>
              <a:rPr lang="en-US" sz="3200" b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</a:t>
            </a:r>
            <a:r>
              <a:rPr lang="en-US" sz="3200" b="1" dirty="0">
                <a:highlight>
                  <a:srgbClr val="008000"/>
                </a:highlight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REST</a:t>
            </a:r>
            <a:endParaRPr lang="ru-RU" sz="3200" b="1" dirty="0">
              <a:highlight>
                <a:srgbClr val="008000"/>
              </a:highlight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C5AA5-ABF2-4CE3-8900-22EC028225B6}"/>
              </a:ext>
            </a:extLst>
          </p:cNvPr>
          <p:cNvSpPr txBox="1"/>
          <p:nvPr/>
        </p:nvSpPr>
        <p:spPr>
          <a:xfrm>
            <a:off x="4862499" y="5455375"/>
            <a:ext cx="737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Конструктор быстрой разработки </a:t>
            </a:r>
            <a:r>
              <a:rPr lang="en-US" sz="2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 API</a:t>
            </a:r>
            <a:endParaRPr lang="ru-RU" sz="24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028" name="Picture 4" descr="Lego clip art free - Clipartix">
            <a:extLst>
              <a:ext uri="{FF2B5EF4-FFF2-40B4-BE49-F238E27FC236}">
                <a16:creationId xmlns:a16="http://schemas.microsoft.com/office/drawing/2014/main" id="{EEDD96C2-F7FD-FD88-944F-0020BD41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937" y="1389716"/>
            <a:ext cx="2336006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расный флаг – Бесплатные иконки: флаги">
            <a:extLst>
              <a:ext uri="{FF2B5EF4-FFF2-40B4-BE49-F238E27FC236}">
                <a16:creationId xmlns:a16="http://schemas.microsoft.com/office/drawing/2014/main" id="{9FACCDBF-4F73-C876-D0A7-988DA1F1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67" y="290810"/>
            <a:ext cx="356623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E5611-DAD9-92E4-F77E-F62F38566522}"/>
              </a:ext>
            </a:extLst>
          </p:cNvPr>
          <p:cNvSpPr txBox="1"/>
          <p:nvPr/>
        </p:nvSpPr>
        <p:spPr>
          <a:xfrm>
            <a:off x="10211509" y="687949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Spring</a:t>
            </a:r>
          </a:p>
          <a:p>
            <a:r>
              <a:rPr lang="en-US" b="1" dirty="0">
                <a:solidFill>
                  <a:srgbClr val="FFC00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Data</a:t>
            </a:r>
          </a:p>
          <a:p>
            <a:r>
              <a:rPr lang="en-US" b="1" dirty="0">
                <a:solidFill>
                  <a:srgbClr val="FFC000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REST</a:t>
            </a:r>
            <a:endParaRPr lang="ru-RU" b="1" dirty="0">
              <a:solidFill>
                <a:srgbClr val="FFC000"/>
              </a:solidFill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1036" name="Picture 12" descr="Spring Framework: Core Spring Learning Path | Pluralsight">
            <a:extLst>
              <a:ext uri="{FF2B5EF4-FFF2-40B4-BE49-F238E27FC236}">
                <a16:creationId xmlns:a16="http://schemas.microsoft.com/office/drawing/2014/main" id="{5B19D61E-710E-E676-35B2-2B077484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750" y="569647"/>
            <a:ext cx="1159933" cy="11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F54D4-F878-B681-1529-F3CA0C1C7A9A}"/>
              </a:ext>
            </a:extLst>
          </p:cNvPr>
          <p:cNvSpPr txBox="1"/>
          <p:nvPr/>
        </p:nvSpPr>
        <p:spPr>
          <a:xfrm rot="1772039">
            <a:off x="3602805" y="4026721"/>
            <a:ext cx="223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@RestController</a:t>
            </a:r>
            <a:endParaRPr lang="ru-RU" sz="1600" b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180B9-F286-95AB-2991-84890ADA5D8C}"/>
              </a:ext>
            </a:extLst>
          </p:cNvPr>
          <p:cNvSpPr txBox="1"/>
          <p:nvPr/>
        </p:nvSpPr>
        <p:spPr>
          <a:xfrm rot="358146">
            <a:off x="2580293" y="317765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@Entity</a:t>
            </a:r>
            <a:endParaRPr lang="ru-RU" b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9EA05-E71A-5340-8642-8014FC0809A2}"/>
              </a:ext>
            </a:extLst>
          </p:cNvPr>
          <p:cNvSpPr txBox="1"/>
          <p:nvPr/>
        </p:nvSpPr>
        <p:spPr>
          <a:xfrm rot="21355899">
            <a:off x="4773726" y="31705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DTO</a:t>
            </a:r>
            <a:endParaRPr lang="ru-RU" b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CE9CC-FEAF-AC57-C247-13F2F3092F10}"/>
              </a:ext>
            </a:extLst>
          </p:cNvPr>
          <p:cNvSpPr txBox="1"/>
          <p:nvPr/>
        </p:nvSpPr>
        <p:spPr>
          <a:xfrm rot="19823680">
            <a:off x="4021086" y="264311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@Service</a:t>
            </a:r>
            <a:endParaRPr lang="ru-RU" sz="1400" b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30DCA-5613-6445-03B3-69318CA33634}"/>
              </a:ext>
            </a:extLst>
          </p:cNvPr>
          <p:cNvSpPr txBox="1"/>
          <p:nvPr/>
        </p:nvSpPr>
        <p:spPr>
          <a:xfrm rot="21405625">
            <a:off x="1413133" y="377836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@Repository</a:t>
            </a:r>
            <a:endParaRPr lang="ru-RU" b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E6A1D2-C3D6-123A-0FE7-4AF44C70C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1" y="5822704"/>
            <a:ext cx="893098" cy="893098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44075E-947A-2783-ABA7-92D56C45B2FC}"/>
              </a:ext>
            </a:extLst>
          </p:cNvPr>
          <p:cNvSpPr txBox="1"/>
          <p:nvPr/>
        </p:nvSpPr>
        <p:spPr>
          <a:xfrm>
            <a:off x="1095399" y="5792199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Курамшин Рустам</a:t>
            </a:r>
          </a:p>
          <a:p>
            <a:r>
              <a:rPr lang="en-US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Java</a:t>
            </a:r>
            <a:r>
              <a:rPr lang="en-US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\Kotlin Backend</a:t>
            </a:r>
            <a:r>
              <a:rPr lang="ru-RU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разработчик</a:t>
            </a:r>
          </a:p>
          <a:p>
            <a:r>
              <a:rPr lang="ru-RU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«Инфратех»</a:t>
            </a:r>
          </a:p>
          <a:p>
            <a:r>
              <a:rPr lang="en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https://github.com/RustamKuramshin</a:t>
            </a:r>
            <a:endParaRPr lang="ru-RU" sz="14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221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87A309-1D90-6D45-A998-69DD16B6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Определим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-репозиторий и…всё </a:t>
            </a:r>
          </a:p>
        </p:txBody>
      </p:sp>
      <p:pic>
        <p:nvPicPr>
          <p:cNvPr id="4098" name="Picture 2" descr="Эмодзи 🤷‍♂️ Мужчина пожимает плечами">
            <a:extLst>
              <a:ext uri="{FF2B5EF4-FFF2-40B4-BE49-F238E27FC236}">
                <a16:creationId xmlns:a16="http://schemas.microsoft.com/office/drawing/2014/main" id="{29420AF7-AD51-F13E-8376-B891D895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895350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2630FD-42F1-3888-7F88-13EF32E9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4" y="2900253"/>
            <a:ext cx="1076475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8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F38C5-6EBF-1FBE-7090-A8B633CD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Вспомним методы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CrudRepository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B3EF20-CFF9-9B39-B8FB-261D93B1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07" y="1690688"/>
            <a:ext cx="6165185" cy="50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15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2996A-7CBF-DF3E-9B1F-47F1AC50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Как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выставляет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методы репозитория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E57B9F-455A-A189-60C2-526DF5F8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GET /companies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–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&gt; findAll()</a:t>
            </a: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POST /companies -&gt; save()</a:t>
            </a: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GET /companies/{uuid}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–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&gt; findById(ID)</a:t>
            </a: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PUT /companies/{uuid}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–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&gt; save()</a:t>
            </a: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PATCH /companies/{uuid}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–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&gt; save()</a:t>
            </a: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DELETE /companies/{uuid} -&gt; delete(ID)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GET /companies/search/{yourMethod}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&gt; @RestResource yourMethod()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7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97798-65CF-3E7E-9B5C-AF7E79B7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Теперь у нас есть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 API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которое имеет ряд возможностей!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C2B097-8760-0BBD-72CD-10E6F5F819E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975" y="698500"/>
            <a:ext cx="885825" cy="854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F1363A-852D-B4A0-D95B-3317ED3A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435509"/>
            <a:ext cx="4443377" cy="28601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859836-4C9E-15B4-0280-B6501AB9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52" y="1885950"/>
            <a:ext cx="7478534" cy="4200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7EA4F-62E7-237A-3D03-DB8E7CB9F39E}"/>
              </a:ext>
            </a:extLst>
          </p:cNvPr>
          <p:cNvSpPr txBox="1"/>
          <p:nvPr/>
        </p:nvSpPr>
        <p:spPr>
          <a:xfrm>
            <a:off x="4782888" y="3838575"/>
            <a:ext cx="7358098" cy="1962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97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758B2B-414A-BC15-535F-0832CA32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29" y="342814"/>
            <a:ext cx="5220142" cy="10220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7FF1B1-1E47-F194-8DC6-6D25708D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787" y="1401116"/>
            <a:ext cx="4972425" cy="5456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FFA55-3D1C-3E9A-5A35-7DF6699D1349}"/>
              </a:ext>
            </a:extLst>
          </p:cNvPr>
          <p:cNvSpPr txBox="1"/>
          <p:nvPr/>
        </p:nvSpPr>
        <p:spPr>
          <a:xfrm>
            <a:off x="3609786" y="2990850"/>
            <a:ext cx="5220143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32647-295C-70EA-A11C-544B6F4BF7CC}"/>
              </a:ext>
            </a:extLst>
          </p:cNvPr>
          <p:cNvSpPr txBox="1"/>
          <p:nvPr/>
        </p:nvSpPr>
        <p:spPr>
          <a:xfrm>
            <a:off x="3609786" y="4580584"/>
            <a:ext cx="2838639" cy="639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89AC4-620B-E733-D84E-3DC045A1D397}"/>
              </a:ext>
            </a:extLst>
          </p:cNvPr>
          <p:cNvSpPr txBox="1"/>
          <p:nvPr/>
        </p:nvSpPr>
        <p:spPr>
          <a:xfrm>
            <a:off x="3609785" y="5196954"/>
            <a:ext cx="3114865" cy="639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E49AF-0092-BC30-1465-31D8E1F5C929}"/>
              </a:ext>
            </a:extLst>
          </p:cNvPr>
          <p:cNvSpPr txBox="1"/>
          <p:nvPr/>
        </p:nvSpPr>
        <p:spPr>
          <a:xfrm>
            <a:off x="3609785" y="5836070"/>
            <a:ext cx="1648016" cy="639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9F320-2307-1F83-4593-9A2478635803}"/>
              </a:ext>
            </a:extLst>
          </p:cNvPr>
          <p:cNvSpPr txBox="1"/>
          <p:nvPr/>
        </p:nvSpPr>
        <p:spPr>
          <a:xfrm>
            <a:off x="3609785" y="1392532"/>
            <a:ext cx="1648016" cy="639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8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9CD45D-7ED5-4CFE-634E-0540B123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86" y="142779"/>
            <a:ext cx="11660227" cy="13717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92F127-DA1B-22BC-27EA-39521F6F1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3" y="1561477"/>
            <a:ext cx="9021434" cy="5153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BC0258-7C4A-1149-708F-3026C97D296F}"/>
              </a:ext>
            </a:extLst>
          </p:cNvPr>
          <p:cNvSpPr txBox="1"/>
          <p:nvPr/>
        </p:nvSpPr>
        <p:spPr>
          <a:xfrm>
            <a:off x="1771461" y="4000500"/>
            <a:ext cx="8934639" cy="2419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94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BA2601-FE75-50E0-7FDF-EDCA2560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8" y="128498"/>
            <a:ext cx="11984122" cy="1286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6C4EB0-AFC1-E082-0DAB-F28560729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57" y="1648503"/>
            <a:ext cx="9801964" cy="5209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C78018-02F9-CD9D-9DF4-45818EFBBB4E}"/>
              </a:ext>
            </a:extLst>
          </p:cNvPr>
          <p:cNvSpPr txBox="1"/>
          <p:nvPr/>
        </p:nvSpPr>
        <p:spPr>
          <a:xfrm>
            <a:off x="1628680" y="4152900"/>
            <a:ext cx="9572720" cy="2419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21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A7301C-5466-6849-8BC6-F40BE3F5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54" y="0"/>
            <a:ext cx="7325492" cy="25836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45AB4A-9D21-3306-49CA-F55BF316F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19" y="2743200"/>
            <a:ext cx="7243162" cy="3990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9A0F41-EE7B-5C73-E66A-6FA2E7DA526A}"/>
              </a:ext>
            </a:extLst>
          </p:cNvPr>
          <p:cNvSpPr txBox="1"/>
          <p:nvPr/>
        </p:nvSpPr>
        <p:spPr>
          <a:xfrm>
            <a:off x="2724055" y="4610100"/>
            <a:ext cx="7143845" cy="1876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352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C7E8CA-8A97-331F-81DB-CF23B6FC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75" y="279023"/>
            <a:ext cx="8706649" cy="7306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B5A1DD-58E8-69DB-8E14-680DB14A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881" y="2100078"/>
            <a:ext cx="5920238" cy="33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1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E5B14-29AB-F5E4-417C-D2BBD9CFB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Самое время рассказать 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HAL, HATEOAS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 гипермедиа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1F449-7BC7-34A0-F8CF-19A55A28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Гипер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медиа – это когда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 API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возвращает НЕ только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JSON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но и ссылки на связанные ресурсы (почти как «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гипер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текст»).</a:t>
            </a: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HAL –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H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ypertext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A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pplication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L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anguage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– язык гипертекстовых приложений. Определяет блоки _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links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HATEOAS –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H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ypermedia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a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t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E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ngine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o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A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pplication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tate –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Гипер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медиа как движок состояния приложения.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Кто это всё придумал? Конечно же Рой Филдинг!</a:t>
            </a:r>
          </a:p>
        </p:txBody>
      </p:sp>
      <p:pic>
        <p:nvPicPr>
          <p:cNvPr id="5122" name="Picture 2" descr="Representational state transfer (REST)">
            <a:extLst>
              <a:ext uri="{FF2B5EF4-FFF2-40B4-BE49-F238E27FC236}">
                <a16:creationId xmlns:a16="http://schemas.microsoft.com/office/drawing/2014/main" id="{83F240E4-6855-E47B-0128-E85120B0D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820" y="5058569"/>
            <a:ext cx="1117360" cy="16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3">
            <a:extLst>
              <a:ext uri="{FF2B5EF4-FFF2-40B4-BE49-F238E27FC236}">
                <a16:creationId xmlns:a16="http://schemas.microsoft.com/office/drawing/2014/main" id="{B67C7F4C-6A7C-AB2F-2AD6-A3BB3CBBE523}"/>
              </a:ext>
            </a:extLst>
          </p:cNvPr>
          <p:cNvSpPr/>
          <p:nvPr/>
        </p:nvSpPr>
        <p:spPr>
          <a:xfrm>
            <a:off x="10287000" y="4219575"/>
            <a:ext cx="1905000" cy="665957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Мучайтесь :)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32E5D4-CA33-9C56-C64C-D14B3C30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02" y="2615299"/>
            <a:ext cx="1385995" cy="138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78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E86EB-18D2-AE48-E263-C038AA39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I.</a:t>
            </a:r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Введение в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Spring Data REST</a:t>
            </a:r>
            <a:endParaRPr lang="ru-RU" sz="4400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01239B-6C16-BF8F-7D9A-0F3FA95C6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Назначение и возможности</a:t>
            </a:r>
          </a:p>
        </p:txBody>
      </p:sp>
      <p:pic>
        <p:nvPicPr>
          <p:cNvPr id="5122" name="Picture 2" descr="Это база. Что за мем Based? Базированный мем">
            <a:extLst>
              <a:ext uri="{FF2B5EF4-FFF2-40B4-BE49-F238E27FC236}">
                <a16:creationId xmlns:a16="http://schemas.microsoft.com/office/drawing/2014/main" id="{9AF8C54D-3E6F-292F-FDBA-4E1AE40A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761" y="4973315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27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23AE4-AE1E-1627-A1A1-EADE9DE5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Зачем нужен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HATEOAS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 За что?!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478636-1B62-B552-7458-AA6033775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Практически - у нас есть ссылки на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-ресурсы.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Теоретически –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как БЫ предоставляет всю необходимую информацию как с ним взаимодействовать через возможности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HATEOAS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Раньше так никто не умел. Да. </a:t>
            </a:r>
          </a:p>
          <a:p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Мы в команде не любим </a:t>
            </a:r>
            <a:r>
              <a:rPr lang="en-US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HATEOAS</a:t>
            </a:r>
            <a:r>
              <a:rPr lang="ru-RU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  <a:r>
              <a:rPr lang="en-US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Sorry</a:t>
            </a:r>
            <a:r>
              <a:rPr lang="ru-RU" sz="14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  <a:endParaRPr lang="en-US" sz="14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sz="12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Можно нам </a:t>
            </a:r>
            <a:r>
              <a:rPr lang="en-US" sz="12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json’</a:t>
            </a:r>
            <a:r>
              <a:rPr lang="ru-RU" sz="12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ы отдать и мы пойдём</a:t>
            </a:r>
            <a:r>
              <a:rPr lang="en-US" sz="12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?</a:t>
            </a:r>
            <a:endParaRPr lang="ru-RU" sz="12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sz="1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Слава богу это отключается.</a:t>
            </a:r>
          </a:p>
          <a:p>
            <a:r>
              <a:rPr lang="ru-RU" sz="8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(почти)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E2E288-9DBB-1D51-5F87-BCB28FA9CD1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0164" y="3321157"/>
            <a:ext cx="809625" cy="800100"/>
          </a:xfrm>
          <a:prstGeom prst="rect">
            <a:avLst/>
          </a:prstGeom>
        </p:spPr>
      </p:pic>
      <p:pic>
        <p:nvPicPr>
          <p:cNvPr id="5" name="Picture 2" descr="Эмодзи 🤷‍♂️ Мужчина пожимает плечами">
            <a:extLst>
              <a:ext uri="{FF2B5EF4-FFF2-40B4-BE49-F238E27FC236}">
                <a16:creationId xmlns:a16="http://schemas.microsoft.com/office/drawing/2014/main" id="{DAF25138-75ED-F936-1CB0-AEB3AFE5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1" y="5673726"/>
            <a:ext cx="250824" cy="2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11FCEB3-AC5E-C412-F615-44C0DBEABFD1}"/>
              </a:ext>
            </a:extLst>
          </p:cNvPr>
          <p:cNvGrpSpPr/>
          <p:nvPr/>
        </p:nvGrpSpPr>
        <p:grpSpPr>
          <a:xfrm>
            <a:off x="8287265" y="4794422"/>
            <a:ext cx="3904735" cy="2105410"/>
            <a:chOff x="5238462" y="4333746"/>
            <a:chExt cx="4493027" cy="256608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6439FD5-A414-EA62-FEB3-CDD6735A2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462" y="4333746"/>
              <a:ext cx="4493027" cy="2566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81B479-B424-284F-2373-9BA381C5AE66}"/>
                </a:ext>
              </a:extLst>
            </p:cNvPr>
            <p:cNvSpPr txBox="1"/>
            <p:nvPr/>
          </p:nvSpPr>
          <p:spPr>
            <a:xfrm>
              <a:off x="5876201" y="4522573"/>
              <a:ext cx="321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JetBrains Mono Medium" panose="02000009000000000000" pitchFamily="49" charset="0"/>
                  <a:ea typeface="JetBrains Mono Medium" panose="02000009000000000000" pitchFamily="49" charset="0"/>
                  <a:cs typeface="JetBrains Mono Medium" panose="02000009000000000000" pitchFamily="49" charset="0"/>
                </a:rPr>
                <a:t>Java</a:t>
              </a:r>
              <a:r>
                <a:rPr lang="ru-RU" dirty="0">
                  <a:solidFill>
                    <a:schemeClr val="bg1"/>
                  </a:solidFill>
                  <a:latin typeface="JetBrains Mono Medium" panose="02000009000000000000" pitchFamily="49" charset="0"/>
                  <a:ea typeface="JetBrains Mono Medium" panose="02000009000000000000" pitchFamily="49" charset="0"/>
                  <a:cs typeface="JetBrains Mono Medium" panose="02000009000000000000" pitchFamily="49" charset="0"/>
                </a:rPr>
                <a:t> покидает моё тело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DF84CD-9079-D5CE-1726-E056A28150B9}"/>
                </a:ext>
              </a:extLst>
            </p:cNvPr>
            <p:cNvSpPr txBox="1"/>
            <p:nvPr/>
          </p:nvSpPr>
          <p:spPr>
            <a:xfrm>
              <a:off x="6082987" y="6492875"/>
              <a:ext cx="2803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JetBrains Mono Medium" panose="02000009000000000000" pitchFamily="49" charset="0"/>
                  <a:ea typeface="JetBrains Mono Medium" panose="02000009000000000000" pitchFamily="49" charset="0"/>
                  <a:cs typeface="JetBrains Mono Medium" panose="02000009000000000000" pitchFamily="49" charset="0"/>
                </a:rPr>
                <a:t>Когда я думаю о </a:t>
              </a:r>
              <a:r>
                <a:rPr lang="en-US" dirty="0">
                  <a:solidFill>
                    <a:schemeClr val="bg1"/>
                  </a:solidFill>
                  <a:latin typeface="JetBrains Mono Medium" panose="02000009000000000000" pitchFamily="49" charset="0"/>
                  <a:ea typeface="JetBrains Mono Medium" panose="02000009000000000000" pitchFamily="49" charset="0"/>
                  <a:cs typeface="JetBrains Mono Medium" panose="02000009000000000000" pitchFamily="49" charset="0"/>
                </a:rPr>
                <a:t>HAL</a:t>
              </a:r>
              <a:endParaRPr lang="ru-RU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77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85455-08D7-DC3C-BD9E-CC99BBBA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77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Работает это как-то так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…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CAA0B8-F088-1916-8341-7703E434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87" y="1243013"/>
            <a:ext cx="5725324" cy="1505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4300A1-0D5A-1C98-6EB0-735ACBB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870" y="2857016"/>
            <a:ext cx="8360259" cy="37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3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CB8EE-17CB-C591-64AD-173255D1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Что такое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ALPS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DF6193-8854-0BD8-1554-5C32CDE99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Формат данных для определения семантики на уровне приложения.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Профиль для описания сущностей, которыми управляет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-сервис.</a:t>
            </a: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  <a:hlinkClick r:id="rId2"/>
              </a:rPr>
              <a:t>http://alps.io/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  <a:hlinkClick r:id="rId3"/>
              </a:rPr>
              <a:t>https://www.rfc-editor.org/rfc/rfc6906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0" indent="0">
              <a:buNone/>
            </a:pP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26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0A98B1-D51D-56AA-8C3A-8D942DB1B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109408"/>
            <a:ext cx="8583223" cy="1857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4AAFF5-051F-8A24-E2D1-9667BBF2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072" y="2461946"/>
            <a:ext cx="772585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6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FCD9DF-293D-7ABE-D743-543CA7A1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118925"/>
            <a:ext cx="11031489" cy="1971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68D313-9D98-6674-AC9A-3EEFB2BC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95" y="2500040"/>
            <a:ext cx="4363059" cy="3896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C0ADCC-1928-2558-7725-2CD553D63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788" y="2338122"/>
            <a:ext cx="518232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4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5E786-73E8-E312-B42F-D5B91462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Пагинация и сортировка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257D45-029F-1BC1-F05F-AEDC6BB4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Расширяем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PagingAndSortingRepository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Пагинация через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GET /companies?page=1&amp;size=5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Сортировка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через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GET /companies?sort=name,desc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Если кастомный метод репозитория определяет параметр через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@Param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то так его можно передать через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GET /companies/search/{yourMethod}?{param}={value}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7F1A8-F878-DB2F-97FC-FD11CC0D35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5010150"/>
            <a:ext cx="1625600" cy="1625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29F48E-3C2F-190E-A6C0-9FA397F855D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77" y="501015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0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07BFF-5DAD-C1B0-B89D-69DCDFEF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Сведения о постраничном выводе в ответе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B18965-D5C7-8EDC-0569-A81F5F046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738313"/>
            <a:ext cx="8078327" cy="14575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C4497C-2CE3-C4A0-C77F-DA0AA44D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27" y="3790750"/>
            <a:ext cx="479174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30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616B4-07FD-D8DB-32F2-13AE29B1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Проекции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075268-C101-4114-7DDA-2DC29E671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«проекция» - это частичное представление агрегата, к которому относится репозиторий.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Проекция - это совокупность некоторых атрибутов сущности, которую мы получаем используя репозиторий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 Например, когда нам действительно нужны не все поля, а только некоторые или их композиция.</a:t>
            </a:r>
          </a:p>
        </p:txBody>
      </p:sp>
    </p:spTree>
    <p:extLst>
      <p:ext uri="{BB962C8B-B14F-4D97-AF65-F5344CB8AC3E}">
        <p14:creationId xmlns:p14="http://schemas.microsoft.com/office/powerpoint/2010/main" val="1983150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91F2D-98F0-220B-C1D7-CD8D5ED9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Создадим проекцию для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Company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и назначим её репозиторию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D367D6-52EB-3BDB-C75A-CD3912DA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427" y="1844594"/>
            <a:ext cx="7772400" cy="24933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AEDCC-E684-5298-60D2-85BDC357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01" y="5095507"/>
            <a:ext cx="11478398" cy="139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F429A-B616-0611-4E50-9D0BB9216160}"/>
              </a:ext>
            </a:extLst>
          </p:cNvPr>
          <p:cNvSpPr txBox="1"/>
          <p:nvPr/>
        </p:nvSpPr>
        <p:spPr>
          <a:xfrm>
            <a:off x="4176584" y="1844595"/>
            <a:ext cx="2578443" cy="371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9E831-6C5B-6F4E-92B1-12318CB771C6}"/>
              </a:ext>
            </a:extLst>
          </p:cNvPr>
          <p:cNvSpPr txBox="1"/>
          <p:nvPr/>
        </p:nvSpPr>
        <p:spPr>
          <a:xfrm>
            <a:off x="3167449" y="3340847"/>
            <a:ext cx="5045675" cy="728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97605-211B-DF45-3E09-06CECC9FA4B0}"/>
              </a:ext>
            </a:extLst>
          </p:cNvPr>
          <p:cNvSpPr txBox="1"/>
          <p:nvPr/>
        </p:nvSpPr>
        <p:spPr>
          <a:xfrm>
            <a:off x="3995353" y="5098448"/>
            <a:ext cx="4868562" cy="364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67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4152B-E363-9FC2-5ED4-65F52898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Получим сущность с проекцией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1664D5-4970-3E2C-459F-49449C87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9" y="1690688"/>
            <a:ext cx="11127069" cy="10348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C83448-8423-7DC9-E40A-C3AB4751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53" y="2725571"/>
            <a:ext cx="7772400" cy="3978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FE108-CB92-8DA3-0EB3-EB2B70C19AF6}"/>
              </a:ext>
            </a:extLst>
          </p:cNvPr>
          <p:cNvSpPr txBox="1"/>
          <p:nvPr/>
        </p:nvSpPr>
        <p:spPr>
          <a:xfrm>
            <a:off x="8657967" y="1943449"/>
            <a:ext cx="2889421" cy="420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D46E1-4CD4-5654-82C4-AEF148236388}"/>
              </a:ext>
            </a:extLst>
          </p:cNvPr>
          <p:cNvSpPr txBox="1"/>
          <p:nvPr/>
        </p:nvSpPr>
        <p:spPr>
          <a:xfrm>
            <a:off x="2321947" y="3086883"/>
            <a:ext cx="2889421" cy="420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5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EAAF3-AD29-D85C-893A-166E4503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Проект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CD486-FF74-AE21-25B8-58BF61558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является частью проекта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и позволяет легко создавать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-сервисы на основе гипермедиа поверх репозиториев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  <a:endParaRPr lang="en-US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основан на репозиториях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он анализирует доменные сущности приложения и предоставляет управляемые гипермедиа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-ресурсы для этих сущностей.</a:t>
            </a:r>
          </a:p>
        </p:txBody>
      </p:sp>
    </p:spTree>
    <p:extLst>
      <p:ext uri="{BB962C8B-B14F-4D97-AF65-F5344CB8AC3E}">
        <p14:creationId xmlns:p14="http://schemas.microsoft.com/office/powerpoint/2010/main" val="3016537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EBE70-0E9A-9EE1-FDA8-525025AD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Валидация входных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9849D-899B-4190-6902-7BB3D193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Есть два пути валидации: быстрый и «глухой»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долгий, но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 First.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Быстрый – по-классике использовать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Hibernate Validator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 его аннотации. В случай получения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constraint violation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клиенту вернется 500 код или может и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400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Долгий – реализовать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org.springframework.validation.Validator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и подключить его к событию ресурса через конфигурацию. При нарушении проверки клиент получит 400 и чёткий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json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с описанием ошибки. Чем не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 First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из коробки? </a:t>
            </a:r>
            <a:endParaRPr lang="en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91DF36-CF3D-4168-A4FB-44D1A94AA33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23006" y="5515877"/>
            <a:ext cx="741405" cy="72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9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88632-4BEB-30FC-E39F-EA1EB47D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Быстро, но не красиво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  <a:sym typeface="Wingdings" pitchFamily="2" charset="2"/>
              </a:rPr>
              <a:t>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5A30B9-14C7-136A-B663-6C27D462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9081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FEC69B-8D40-07C0-EC3F-4A78644D5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5" y="3016251"/>
            <a:ext cx="4940300" cy="3390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E1522F-B707-C007-4ACC-F1937A45F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36" y="3016251"/>
            <a:ext cx="6471735" cy="23917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F1D317-3ADB-205A-E164-17E15A7DA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5703325"/>
            <a:ext cx="7772400" cy="1121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74C0F-C7E0-9336-EA33-250D57CB16FB}"/>
              </a:ext>
            </a:extLst>
          </p:cNvPr>
          <p:cNvSpPr txBox="1"/>
          <p:nvPr/>
        </p:nvSpPr>
        <p:spPr>
          <a:xfrm>
            <a:off x="3122140" y="1688971"/>
            <a:ext cx="6771503" cy="4190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A964B-5A01-82D4-CE02-D2E9E5D1B2FF}"/>
              </a:ext>
            </a:extLst>
          </p:cNvPr>
          <p:cNvSpPr txBox="1"/>
          <p:nvPr/>
        </p:nvSpPr>
        <p:spPr>
          <a:xfrm>
            <a:off x="1272747" y="5197575"/>
            <a:ext cx="3070654" cy="4206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0DF99-0B69-3C7A-D724-549FE17C2B99}"/>
              </a:ext>
            </a:extLst>
          </p:cNvPr>
          <p:cNvSpPr txBox="1"/>
          <p:nvPr/>
        </p:nvSpPr>
        <p:spPr>
          <a:xfrm>
            <a:off x="6095999" y="3924439"/>
            <a:ext cx="4341341" cy="7217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89424-2430-D1F0-089B-A03F486CB5B7}"/>
              </a:ext>
            </a:extLst>
          </p:cNvPr>
          <p:cNvSpPr txBox="1"/>
          <p:nvPr/>
        </p:nvSpPr>
        <p:spPr>
          <a:xfrm>
            <a:off x="8089558" y="6492875"/>
            <a:ext cx="2619632" cy="3381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7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70F54-B437-4237-0702-E8FC2EA4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942"/>
            <a:ext cx="10515600" cy="779934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Долго, но красиво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  <a:sym typeface="Wingdings" pitchFamily="2" charset="2"/>
              </a:rPr>
              <a:t>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00B526-E00A-3034-C22A-83F88E82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5765"/>
            <a:ext cx="7772400" cy="5591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C6FA60-9A89-7A37-22FC-ED32CA9C8714}"/>
              </a:ext>
            </a:extLst>
          </p:cNvPr>
          <p:cNvSpPr txBox="1"/>
          <p:nvPr/>
        </p:nvSpPr>
        <p:spPr>
          <a:xfrm>
            <a:off x="2924432" y="3219454"/>
            <a:ext cx="4563763" cy="545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E01FF-8D27-C881-33C3-E06C02F01566}"/>
              </a:ext>
            </a:extLst>
          </p:cNvPr>
          <p:cNvSpPr txBox="1"/>
          <p:nvPr/>
        </p:nvSpPr>
        <p:spPr>
          <a:xfrm>
            <a:off x="3612291" y="5192416"/>
            <a:ext cx="5630563" cy="545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06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7D803-43C0-CD05-1ED2-A3CACC735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64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Слинкуем валидатор с событием через конфигурацию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C9DB0C-87AF-1761-EED6-988EF334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65" y="1838321"/>
            <a:ext cx="10933670" cy="4654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26099-104C-3A5E-584A-394C769279D3}"/>
              </a:ext>
            </a:extLst>
          </p:cNvPr>
          <p:cNvSpPr txBox="1"/>
          <p:nvPr/>
        </p:nvSpPr>
        <p:spPr>
          <a:xfrm>
            <a:off x="6310184" y="2711284"/>
            <a:ext cx="4983892" cy="39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C2A66-4741-1C5C-7099-95669EEB4761}"/>
              </a:ext>
            </a:extLst>
          </p:cNvPr>
          <p:cNvSpPr txBox="1"/>
          <p:nvPr/>
        </p:nvSpPr>
        <p:spPr>
          <a:xfrm>
            <a:off x="2619632" y="5317274"/>
            <a:ext cx="7092779" cy="450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96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DB7BC-DB2C-9C8F-3308-D603227D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738745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Вуаля!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AAA404-90FA-92B7-B454-EE7A8A8C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8" y="1733550"/>
            <a:ext cx="4940300" cy="339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FDF8F-6C9E-A397-93A5-1C461AFE4345}"/>
              </a:ext>
            </a:extLst>
          </p:cNvPr>
          <p:cNvSpPr txBox="1"/>
          <p:nvPr/>
        </p:nvSpPr>
        <p:spPr>
          <a:xfrm>
            <a:off x="1297460" y="3912472"/>
            <a:ext cx="2862648" cy="4206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E9D70F-41C9-5799-D709-472C095B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04" y="0"/>
            <a:ext cx="66339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CE583-D5B9-A3B3-F385-E5182F3DFA18}"/>
              </a:ext>
            </a:extLst>
          </p:cNvPr>
          <p:cNvSpPr txBox="1"/>
          <p:nvPr/>
        </p:nvSpPr>
        <p:spPr>
          <a:xfrm>
            <a:off x="5497504" y="0"/>
            <a:ext cx="2040118" cy="329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90453-B3A2-0238-F359-CD694DD13139}"/>
              </a:ext>
            </a:extLst>
          </p:cNvPr>
          <p:cNvSpPr txBox="1"/>
          <p:nvPr/>
        </p:nvSpPr>
        <p:spPr>
          <a:xfrm>
            <a:off x="5593672" y="3251886"/>
            <a:ext cx="6451480" cy="32971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80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8C7A5-D284-8757-A6C5-A69802E7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60694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Линковка сущностей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1E973F-8D1D-53BF-3B0F-786B9F23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3828"/>
            <a:ext cx="10515600" cy="5677328"/>
          </a:xfrm>
        </p:spPr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Добавим к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Company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связанную сущность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Department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68C181-EF48-145A-5818-476F667B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08" y="1436378"/>
            <a:ext cx="5807676" cy="42182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8DDAEB-7774-E5B5-F3FE-7C83CF65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843" y="5942345"/>
            <a:ext cx="7980405" cy="794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B2863-8A39-8C50-FC6C-F670D9896008}"/>
              </a:ext>
            </a:extLst>
          </p:cNvPr>
          <p:cNvSpPr txBox="1"/>
          <p:nvPr/>
        </p:nvSpPr>
        <p:spPr>
          <a:xfrm>
            <a:off x="4226011" y="4737792"/>
            <a:ext cx="3171568" cy="39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02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99810-4422-285E-01F2-C80D955C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026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Создадим департамент и привяжем его к компании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ACCF3B-EACA-E25F-5C7D-91114E4C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76" y="1293355"/>
            <a:ext cx="5315847" cy="23155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232E88-2BDF-B985-814C-96A9AF81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0" y="4184519"/>
            <a:ext cx="10872945" cy="1900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FCC91-63B2-127C-E1CA-6FDA1D7AE86E}"/>
              </a:ext>
            </a:extLst>
          </p:cNvPr>
          <p:cNvSpPr txBox="1"/>
          <p:nvPr/>
        </p:nvSpPr>
        <p:spPr>
          <a:xfrm>
            <a:off x="4096266" y="4498895"/>
            <a:ext cx="1406610" cy="39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07974-3443-2151-5E24-9D7CB180D852}"/>
              </a:ext>
            </a:extLst>
          </p:cNvPr>
          <p:cNvSpPr txBox="1"/>
          <p:nvPr/>
        </p:nvSpPr>
        <p:spPr>
          <a:xfrm>
            <a:off x="9922918" y="4498895"/>
            <a:ext cx="1016931" cy="39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E6114-B185-B14B-DD08-FD03FE185B27}"/>
              </a:ext>
            </a:extLst>
          </p:cNvPr>
          <p:cNvSpPr txBox="1"/>
          <p:nvPr/>
        </p:nvSpPr>
        <p:spPr>
          <a:xfrm>
            <a:off x="838200" y="4888650"/>
            <a:ext cx="3429000" cy="39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C5057-E0C4-696C-6232-0FBAC668F051}"/>
              </a:ext>
            </a:extLst>
          </p:cNvPr>
          <p:cNvSpPr txBox="1"/>
          <p:nvPr/>
        </p:nvSpPr>
        <p:spPr>
          <a:xfrm>
            <a:off x="776416" y="5467312"/>
            <a:ext cx="8384060" cy="39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3074" name="Picture 2" descr="демид это жестко - Создать мем - Meme-arsenal.com">
            <a:extLst>
              <a:ext uri="{FF2B5EF4-FFF2-40B4-BE49-F238E27FC236}">
                <a16:creationId xmlns:a16="http://schemas.microsoft.com/office/drawing/2014/main" id="{D5996E4B-AA6A-C7BF-C915-3F638EB60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73" y="5331756"/>
            <a:ext cx="1879886" cy="15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5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7D895-8640-1490-B7DC-EA65399C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III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 Кастомизация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EE48A8-A452-9C5C-8D6A-F5EC7039A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Оно умеет в кастомизацию</a:t>
            </a:r>
          </a:p>
        </p:txBody>
      </p:sp>
      <p:pic>
        <p:nvPicPr>
          <p:cNvPr id="4098" name="Picture 2" descr="овчарка :: вертикальная съёмка :: палка :: здоровая сука :: собака  (собакен, собакены, собаки, щенки, щенок, собака, пёсель, пёс, пёсики ) ::  гиф анимация (гифки - ПРИКОЛЬНЫЕ gif анимашки) / смешные картинки">
            <a:extLst>
              <a:ext uri="{FF2B5EF4-FFF2-40B4-BE49-F238E27FC236}">
                <a16:creationId xmlns:a16="http://schemas.microsoft.com/office/drawing/2014/main" id="{AD05B09D-13AC-7930-00F1-1360A312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36" y="4368241"/>
            <a:ext cx="640664" cy="8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160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FC42C-D9E0-7AE0-E5E0-FD5BC880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События сущности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endParaRPr lang="ru-RU" sz="3600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B47DAD-AE0C-229F-50C1-16A40C984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Предоставляются 10 событий связанных с сущностью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6 для сущности: </a:t>
            </a:r>
            <a:r>
              <a:rPr lang="en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</a:rPr>
              <a:t>@HandleBeforeCreate</a:t>
            </a:r>
            <a:r>
              <a:rPr lang="en-US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en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</a:rPr>
              <a:t>@HandleAfterCreate</a:t>
            </a:r>
            <a:r>
              <a:rPr lang="en" dirty="0">
                <a:solidFill>
                  <a:srgbClr val="080808"/>
                </a:solidFill>
                <a:latin typeface="JetBrains Mono Medium" panose="02000009000000000000" pitchFamily="49" charset="0"/>
              </a:rPr>
              <a:t>, </a:t>
            </a:r>
            <a:r>
              <a:rPr lang="en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</a:rPr>
              <a:t>@HandleBeforeSave, @HandleAfterSave</a:t>
            </a:r>
            <a:r>
              <a:rPr lang="en" dirty="0">
                <a:solidFill>
                  <a:srgbClr val="080808"/>
                </a:solidFill>
                <a:latin typeface="JetBrains Mono Medium" panose="02000009000000000000" pitchFamily="49" charset="0"/>
              </a:rPr>
              <a:t>, </a:t>
            </a:r>
            <a:r>
              <a:rPr lang="en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</a:rPr>
              <a:t>@HandleBeforeDelete</a:t>
            </a:r>
            <a:r>
              <a:rPr lang="en" dirty="0">
                <a:solidFill>
                  <a:srgbClr val="080808"/>
                </a:solidFill>
                <a:latin typeface="JetBrains Mono Medium" panose="02000009000000000000" pitchFamily="49" charset="0"/>
              </a:rPr>
              <a:t>, </a:t>
            </a:r>
            <a:r>
              <a:rPr lang="en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</a:rPr>
              <a:t>@HandleAfterDelete</a:t>
            </a:r>
            <a:endParaRPr lang="en" dirty="0">
              <a:effectLst/>
              <a:latin typeface="JetBrains Mono Medium" panose="02000009000000000000" pitchFamily="49" charset="0"/>
            </a:endParaRP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4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для ассоциаций: </a:t>
            </a:r>
            <a:r>
              <a:rPr lang="en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</a:rPr>
              <a:t>@HandleBeforeLinkSave</a:t>
            </a:r>
            <a:r>
              <a:rPr lang="en-US" dirty="0">
                <a:solidFill>
                  <a:srgbClr val="080808"/>
                </a:solidFill>
                <a:effectLst/>
                <a:latin typeface="JetBrains Mono Medium" panose="02000009000000000000" pitchFamily="49" charset="0"/>
              </a:rPr>
              <a:t>, </a:t>
            </a:r>
            <a:r>
              <a:rPr lang="en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</a:rPr>
              <a:t>@HandleAfterLinkSave</a:t>
            </a:r>
            <a:r>
              <a:rPr lang="en" dirty="0">
                <a:solidFill>
                  <a:srgbClr val="080808"/>
                </a:solidFill>
                <a:latin typeface="JetBrains Mono Medium" panose="02000009000000000000" pitchFamily="49" charset="0"/>
              </a:rPr>
              <a:t>, </a:t>
            </a:r>
            <a:r>
              <a:rPr lang="en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</a:rPr>
              <a:t>@HandleBeforeLinkDelete</a:t>
            </a:r>
            <a:r>
              <a:rPr lang="en" dirty="0">
                <a:solidFill>
                  <a:srgbClr val="080808"/>
                </a:solidFill>
                <a:latin typeface="JetBrains Mono Medium" panose="02000009000000000000" pitchFamily="49" charset="0"/>
              </a:rPr>
              <a:t>, </a:t>
            </a:r>
            <a:r>
              <a:rPr lang="en" dirty="0">
                <a:solidFill>
                  <a:srgbClr val="9E880D"/>
                </a:solidFill>
                <a:effectLst/>
                <a:latin typeface="JetBrains Mono Medium" panose="02000009000000000000" pitchFamily="49" charset="0"/>
              </a:rPr>
              <a:t>@HandleAfterLinkDelete</a:t>
            </a:r>
            <a:endParaRPr lang="en" dirty="0">
              <a:solidFill>
                <a:srgbClr val="080808"/>
              </a:solidFill>
              <a:effectLst/>
              <a:latin typeface="JetBrains Mono Medium" panose="02000009000000000000" pitchFamily="49" charset="0"/>
            </a:endParaRPr>
          </a:p>
          <a:p>
            <a:pPr marL="0" indent="0">
              <a:buNone/>
            </a:pPr>
            <a:endParaRPr lang="en" dirty="0">
              <a:solidFill>
                <a:srgbClr val="080808"/>
              </a:solidFill>
              <a:effectLst/>
              <a:latin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76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BB661-A6EB-580F-6DFA-28E4C9EF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04"/>
            <a:ext cx="10515600" cy="779934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Определим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bean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обработчика событий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C4D7E0-7151-B782-1D3F-AE2F58B5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76" y="1744607"/>
            <a:ext cx="9034848" cy="3245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A2DC9E-050A-B8E8-75D3-E7AA65E06EAA}"/>
              </a:ext>
            </a:extLst>
          </p:cNvPr>
          <p:cNvSpPr txBox="1"/>
          <p:nvPr/>
        </p:nvSpPr>
        <p:spPr>
          <a:xfrm>
            <a:off x="2934729" y="2810137"/>
            <a:ext cx="4718221" cy="707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499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397D5-330B-4481-3529-147BD93A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Возможности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562929-1DAB-1852-0FBE-58A505B74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Предоставляет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 API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для доменных сущностей, используя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HAL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в качестве «носителя».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Предоставляет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-ресурсы для коллекции, сущности и ассоциации, представляющих доменные сущности.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Поддерживает пагинацию и фильтрацию.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Предоставляет эндпойнты для методов репозитория.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Имеет точки расширения в виде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ApplicationEvents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Поддерживает проекции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Предоставляет метаданные о сущностях через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ALPS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JSON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Schema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Поддерживает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JPA, MongoDB, Neo4j, Solr, Cassandra, Gemfire.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Хорошо кастамизируется.</a:t>
            </a:r>
          </a:p>
          <a:p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01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7972F-D0EA-DEC4-F427-35B0B022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398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События сущности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427426-D391-B79D-476B-667CBDE2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158"/>
            <a:ext cx="6080139" cy="38849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0B686D-CB96-7533-4A05-289845C2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859" y="2973097"/>
            <a:ext cx="6170141" cy="3884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DC697-743A-8637-CC54-BB5C33080560}"/>
              </a:ext>
            </a:extLst>
          </p:cNvPr>
          <p:cNvSpPr txBox="1"/>
          <p:nvPr/>
        </p:nvSpPr>
        <p:spPr>
          <a:xfrm>
            <a:off x="1056503" y="1079159"/>
            <a:ext cx="1983260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3E7E9-C436-9C54-30C5-E1D7FF26311A}"/>
              </a:ext>
            </a:extLst>
          </p:cNvPr>
          <p:cNvSpPr txBox="1"/>
          <p:nvPr/>
        </p:nvSpPr>
        <p:spPr>
          <a:xfrm>
            <a:off x="1056503" y="2417807"/>
            <a:ext cx="1983260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5F8E1-6B5E-8D1E-4A2E-C66F075F68A0}"/>
              </a:ext>
            </a:extLst>
          </p:cNvPr>
          <p:cNvSpPr txBox="1"/>
          <p:nvPr/>
        </p:nvSpPr>
        <p:spPr>
          <a:xfrm>
            <a:off x="1056503" y="3768813"/>
            <a:ext cx="1983260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E1996-F538-BB45-F190-6A2B39DFCE76}"/>
              </a:ext>
            </a:extLst>
          </p:cNvPr>
          <p:cNvSpPr txBox="1"/>
          <p:nvPr/>
        </p:nvSpPr>
        <p:spPr>
          <a:xfrm>
            <a:off x="7053647" y="2973097"/>
            <a:ext cx="1983260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EEFAB-9558-1D23-C221-9DBE8203A95A}"/>
              </a:ext>
            </a:extLst>
          </p:cNvPr>
          <p:cNvSpPr txBox="1"/>
          <p:nvPr/>
        </p:nvSpPr>
        <p:spPr>
          <a:xfrm>
            <a:off x="7053647" y="4336460"/>
            <a:ext cx="1983260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C824C-2BB5-D8AE-B09B-9CE9C01DB66D}"/>
              </a:ext>
            </a:extLst>
          </p:cNvPr>
          <p:cNvSpPr txBox="1"/>
          <p:nvPr/>
        </p:nvSpPr>
        <p:spPr>
          <a:xfrm>
            <a:off x="7053647" y="5645893"/>
            <a:ext cx="1983260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516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7EA8D-6A6C-3B3C-267B-A2A82CB3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656"/>
            <a:ext cx="10515600" cy="615178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События установки/снятия ассоциаций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12BB68-81AF-EB2F-D696-FA12B195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2707"/>
            <a:ext cx="9463216" cy="5935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9137DF-AC72-1EA9-85B9-E23C1A6C5B17}"/>
              </a:ext>
            </a:extLst>
          </p:cNvPr>
          <p:cNvSpPr txBox="1"/>
          <p:nvPr/>
        </p:nvSpPr>
        <p:spPr>
          <a:xfrm>
            <a:off x="5430793" y="1177248"/>
            <a:ext cx="4495802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6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D64C8-796F-2AAA-9E22-0A40C69B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99141" cy="779934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Что можно писать в хэндлерах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F4853-A1D7-D73C-C355-7ECBC7373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733"/>
            <a:ext cx="10515600" cy="4351338"/>
          </a:xfrm>
        </p:spPr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Так или иначе там пишется вся нестандартная бизнес-логика, которая не предоставляется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Можно делать сетевые запросы, работать с БД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работать с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Kafka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Лучше всю бизнес логику положить в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@Service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а сам сервисный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bean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аутовайрить в хэндлер.</a:t>
            </a:r>
            <a:endParaRPr lang="en-US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Нельзя иметь два хэндлера для события ассоциирования одной и то же сущности (типа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bug,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завели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issue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на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GitHub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222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001DE-8ECF-5676-E117-9DDF6894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456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Как мы используем хэндлеры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0C65EA-5BC8-7ACA-75C3-2DCD9434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0248"/>
            <a:ext cx="6868297" cy="5826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67291-E261-3B6B-2E7B-B33829A2A331}"/>
              </a:ext>
            </a:extLst>
          </p:cNvPr>
          <p:cNvSpPr txBox="1"/>
          <p:nvPr/>
        </p:nvSpPr>
        <p:spPr>
          <a:xfrm>
            <a:off x="7998394" y="4473146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Записать в БД</a:t>
            </a:r>
          </a:p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или сходить в другой сервис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41733-9F2C-D676-3764-D79A72A3D426}"/>
              </a:ext>
            </a:extLst>
          </p:cNvPr>
          <p:cNvSpPr txBox="1"/>
          <p:nvPr/>
        </p:nvSpPr>
        <p:spPr>
          <a:xfrm>
            <a:off x="1863809" y="3531199"/>
            <a:ext cx="2650526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A2E8C-8DD4-1BB6-AC6E-8971982E4D5F}"/>
              </a:ext>
            </a:extLst>
          </p:cNvPr>
          <p:cNvSpPr txBox="1"/>
          <p:nvPr/>
        </p:nvSpPr>
        <p:spPr>
          <a:xfrm>
            <a:off x="1744360" y="6083435"/>
            <a:ext cx="3140678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7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805A91-FA61-C0F9-DC3F-117085AA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51" y="0"/>
            <a:ext cx="68101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E2ED7-B370-9ACE-171F-E5F340E48AC8}"/>
              </a:ext>
            </a:extLst>
          </p:cNvPr>
          <p:cNvSpPr txBox="1"/>
          <p:nvPr/>
        </p:nvSpPr>
        <p:spPr>
          <a:xfrm>
            <a:off x="7438768" y="3429000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Отправить событие в </a:t>
            </a:r>
            <a:r>
              <a:rPr lang="en-US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Kafka</a:t>
            </a:r>
          </a:p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или сделать асинхронные запросы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77391-259C-5830-4E22-EB2F63C641CD}"/>
              </a:ext>
            </a:extLst>
          </p:cNvPr>
          <p:cNvSpPr txBox="1"/>
          <p:nvPr/>
        </p:nvSpPr>
        <p:spPr>
          <a:xfrm>
            <a:off x="1703170" y="1124257"/>
            <a:ext cx="4277499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7C35-67F0-A59E-69DF-B9B99244777A}"/>
              </a:ext>
            </a:extLst>
          </p:cNvPr>
          <p:cNvSpPr txBox="1"/>
          <p:nvPr/>
        </p:nvSpPr>
        <p:spPr>
          <a:xfrm>
            <a:off x="1443679" y="4728311"/>
            <a:ext cx="2823522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6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CCFFA0-F9F6-3F27-51C9-19BC6A0D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Популярный кейс: сравнить новое и предыдущее состояние сущности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9F5B85-607C-5722-F52C-C1F4B5AF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2" y="1708588"/>
            <a:ext cx="7772400" cy="15625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A5E14-BCE7-EEB9-2328-5E94E1AB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52" y="4251656"/>
            <a:ext cx="7772400" cy="1913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A8E85-D08D-919D-FBE5-50C6F9668447}"/>
              </a:ext>
            </a:extLst>
          </p:cNvPr>
          <p:cNvSpPr txBox="1"/>
          <p:nvPr/>
        </p:nvSpPr>
        <p:spPr>
          <a:xfrm>
            <a:off x="2160371" y="5027141"/>
            <a:ext cx="2823522" cy="362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F062D-904E-38AB-BA2E-272655F4A564}"/>
              </a:ext>
            </a:extLst>
          </p:cNvPr>
          <p:cNvSpPr txBox="1"/>
          <p:nvPr/>
        </p:nvSpPr>
        <p:spPr>
          <a:xfrm>
            <a:off x="8534401" y="3772930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Грязный трюк с </a:t>
            </a:r>
            <a:r>
              <a:rPr lang="en-US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detach</a:t>
            </a:r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102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4E0BC-ED06-2B72-BB0D-EDCEC067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Немного лучший трюк с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transient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полем и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lifecycle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callback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A78B4-6C9D-9494-E48F-BC334533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32360"/>
            <a:ext cx="7772400" cy="446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815367-BFFC-131F-4271-472CF797729E}"/>
              </a:ext>
            </a:extLst>
          </p:cNvPr>
          <p:cNvSpPr txBox="1"/>
          <p:nvPr/>
        </p:nvSpPr>
        <p:spPr>
          <a:xfrm>
            <a:off x="3577279" y="2135659"/>
            <a:ext cx="1884407" cy="7558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C3384-E238-C001-FBD2-14F7E7E213C3}"/>
              </a:ext>
            </a:extLst>
          </p:cNvPr>
          <p:cNvSpPr txBox="1"/>
          <p:nvPr/>
        </p:nvSpPr>
        <p:spPr>
          <a:xfrm>
            <a:off x="3688490" y="3663779"/>
            <a:ext cx="1542538" cy="4139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18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A8878-BC6B-E26E-D3DF-2403F384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941"/>
            <a:ext cx="10515600" cy="4668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Когда мало хэндлеров можно зайти в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lifecycle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-коллбэки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A6EEBA-B576-4F5C-4142-4B9274D9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05" y="680432"/>
            <a:ext cx="9413790" cy="6177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5DB841-4A3C-CD08-A215-7F4FDAB03C02}"/>
              </a:ext>
            </a:extLst>
          </p:cNvPr>
          <p:cNvSpPr txBox="1"/>
          <p:nvPr/>
        </p:nvSpPr>
        <p:spPr>
          <a:xfrm>
            <a:off x="2951204" y="850556"/>
            <a:ext cx="5517293" cy="327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EAB26-3A6E-6748-2CDF-0C8FCF463732}"/>
              </a:ext>
            </a:extLst>
          </p:cNvPr>
          <p:cNvSpPr txBox="1"/>
          <p:nvPr/>
        </p:nvSpPr>
        <p:spPr>
          <a:xfrm>
            <a:off x="2246870" y="2007972"/>
            <a:ext cx="1171834" cy="327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E3E8D-AA2B-C631-F818-02B6AB783E4E}"/>
              </a:ext>
            </a:extLst>
          </p:cNvPr>
          <p:cNvSpPr txBox="1"/>
          <p:nvPr/>
        </p:nvSpPr>
        <p:spPr>
          <a:xfrm>
            <a:off x="6452287" y="5018902"/>
            <a:ext cx="4289854" cy="327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E7D46-5990-62A5-9482-34B80730BE8C}"/>
              </a:ext>
            </a:extLst>
          </p:cNvPr>
          <p:cNvSpPr txBox="1"/>
          <p:nvPr/>
        </p:nvSpPr>
        <p:spPr>
          <a:xfrm>
            <a:off x="8035391" y="3495759"/>
            <a:ext cx="3631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Этот код через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starter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добавляет во все сервисы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некие стандартные поля</a:t>
            </a:r>
          </a:p>
        </p:txBody>
      </p:sp>
    </p:spTree>
    <p:extLst>
      <p:ext uri="{BB962C8B-B14F-4D97-AF65-F5344CB8AC3E}">
        <p14:creationId xmlns:p14="http://schemas.microsoft.com/office/powerpoint/2010/main" val="20543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5DAA0-8081-6B20-CCE9-DC67AF5B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3911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Если очень хочется, то можно перехватывать запросы до их обработки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endParaRPr lang="ru-RU" sz="2800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D9C0C3-ED99-0B50-6B65-14556705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13" y="807644"/>
            <a:ext cx="7189573" cy="605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27A3C-C28D-0A92-3CB2-35DC56E8C56E}"/>
              </a:ext>
            </a:extLst>
          </p:cNvPr>
          <p:cNvSpPr txBox="1"/>
          <p:nvPr/>
        </p:nvSpPr>
        <p:spPr>
          <a:xfrm>
            <a:off x="3017106" y="817259"/>
            <a:ext cx="5377251" cy="4438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38010-3804-984F-56FD-8863E1657DE7}"/>
              </a:ext>
            </a:extLst>
          </p:cNvPr>
          <p:cNvSpPr txBox="1"/>
          <p:nvPr/>
        </p:nvSpPr>
        <p:spPr>
          <a:xfrm>
            <a:off x="3337353" y="1985486"/>
            <a:ext cx="2124334" cy="592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B019D-5F70-8E36-D441-06E04C78FB9B}"/>
              </a:ext>
            </a:extLst>
          </p:cNvPr>
          <p:cNvSpPr txBox="1"/>
          <p:nvPr/>
        </p:nvSpPr>
        <p:spPr>
          <a:xfrm>
            <a:off x="3573160" y="3995016"/>
            <a:ext cx="5109521" cy="2055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ACF18-BED7-8BBE-F1C8-81DC5F9FA6E0}"/>
              </a:ext>
            </a:extLst>
          </p:cNvPr>
          <p:cNvSpPr txBox="1"/>
          <p:nvPr/>
        </p:nvSpPr>
        <p:spPr>
          <a:xfrm>
            <a:off x="8957882" y="4515356"/>
            <a:ext cx="2941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 сути это фильтр, 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которым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мы «тонко» 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проверяли входящие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запросы 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9BCB7-A5D7-613F-23F5-40968A92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369"/>
            <a:ext cx="10515600" cy="51632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Что там с конфигурацией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C724E4-86BD-9E8F-5597-A1031E12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25051"/>
            <a:ext cx="10286999" cy="5832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73569F-1D9C-8272-5C2B-EE2AB59B9B29}"/>
              </a:ext>
            </a:extLst>
          </p:cNvPr>
          <p:cNvSpPr txBox="1"/>
          <p:nvPr/>
        </p:nvSpPr>
        <p:spPr>
          <a:xfrm>
            <a:off x="3180835" y="1903109"/>
            <a:ext cx="1003987" cy="230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58C6F-A49C-F37D-BF13-2F156FEAADBE}"/>
              </a:ext>
            </a:extLst>
          </p:cNvPr>
          <p:cNvSpPr txBox="1"/>
          <p:nvPr/>
        </p:nvSpPr>
        <p:spPr>
          <a:xfrm>
            <a:off x="3868694" y="2632970"/>
            <a:ext cx="1576517" cy="230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1BBB0-28F1-CBD6-FF85-344CF84CE44E}"/>
              </a:ext>
            </a:extLst>
          </p:cNvPr>
          <p:cNvSpPr txBox="1"/>
          <p:nvPr/>
        </p:nvSpPr>
        <p:spPr>
          <a:xfrm>
            <a:off x="4070521" y="3717608"/>
            <a:ext cx="1737155" cy="230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DA93A-9CD4-6CCA-F6DF-EB21D0245E6D}"/>
              </a:ext>
            </a:extLst>
          </p:cNvPr>
          <p:cNvSpPr txBox="1"/>
          <p:nvPr/>
        </p:nvSpPr>
        <p:spPr>
          <a:xfrm>
            <a:off x="3180835" y="4645300"/>
            <a:ext cx="2989306" cy="230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CF9A7-AC9C-5279-01DC-D3AFD03BCD38}"/>
              </a:ext>
            </a:extLst>
          </p:cNvPr>
          <p:cNvSpPr txBox="1"/>
          <p:nvPr/>
        </p:nvSpPr>
        <p:spPr>
          <a:xfrm>
            <a:off x="2455905" y="5915939"/>
            <a:ext cx="2132571" cy="230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8F983-AB64-20B5-C7E1-CACFFEDB1818}"/>
              </a:ext>
            </a:extLst>
          </p:cNvPr>
          <p:cNvSpPr txBox="1"/>
          <p:nvPr/>
        </p:nvSpPr>
        <p:spPr>
          <a:xfrm>
            <a:off x="8188410" y="3394442"/>
            <a:ext cx="3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Как видно 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можно достаточно многое</a:t>
            </a:r>
          </a:p>
        </p:txBody>
      </p:sp>
    </p:spTree>
    <p:extLst>
      <p:ext uri="{BB962C8B-B14F-4D97-AF65-F5344CB8AC3E}">
        <p14:creationId xmlns:p14="http://schemas.microsoft.com/office/powerpoint/2010/main" val="4946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5C15F-CB75-29AF-AB4D-90587EFE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Справка и поддержка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A5CBE-E3A3-2FEF-9C61-42ACDFEB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Страница на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spring.io -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  <a:hlinkClick r:id="rId2"/>
              </a:rPr>
              <a:t>https://spring.io/projects/spring-data-rest</a:t>
            </a:r>
            <a:endParaRPr lang="en-US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Документация -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  <a:hlinkClick r:id="rId3"/>
              </a:rPr>
              <a:t>https://docs.spring.io/spring-data/rest/docs/current/reference/html/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Исходники на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GitHub -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  <a:hlinkClick r:id="rId4"/>
              </a:rPr>
              <a:t>https://github.com/spring-projects/spring-data-rest</a:t>
            </a:r>
            <a:endParaRPr lang="en-US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0" indent="0">
              <a:buNone/>
            </a:pP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56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E9F3-11D6-91C7-7565-BE44DD9F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IV.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Киллер-фичи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5756DF-833C-6FA1-06E8-5E5EB1EE4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Интеграция с </a:t>
            </a:r>
            <a:r>
              <a:rPr lang="en-US" dirty="0"/>
              <a:t>QueryDSL</a:t>
            </a:r>
            <a:r>
              <a:rPr lang="ru-RU" dirty="0"/>
              <a:t>, отключение </a:t>
            </a:r>
            <a:r>
              <a:rPr lang="en-US" dirty="0"/>
              <a:t>HAL</a:t>
            </a:r>
            <a:r>
              <a:rPr lang="ru-RU" dirty="0"/>
              <a:t>, </a:t>
            </a:r>
          </a:p>
          <a:p>
            <a:r>
              <a:rPr lang="ru-RU" dirty="0"/>
              <a:t>переопределение стандартных эндпойнтов</a:t>
            </a:r>
          </a:p>
        </p:txBody>
      </p:sp>
    </p:spTree>
    <p:extLst>
      <p:ext uri="{BB962C8B-B14F-4D97-AF65-F5344CB8AC3E}">
        <p14:creationId xmlns:p14="http://schemas.microsoft.com/office/powerpoint/2010/main" val="242012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F94A5-89DD-4C43-7B94-724A969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Кто сейчас вспомнит про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QueryDSL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? А она здесь делает вещи!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DAB1BD-E132-34F6-1299-DA17A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QueryDSL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–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это библиотека, которая позволяет создавать типизированные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SQL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-подобные запросы. По сути это гибкое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для создания запросов.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Это удобно ведь: есть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auto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complete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в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IDEA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при написании запроса, сложно создать не валидный запрос из-за типизации, не нужно конкатенировать строки запросов, после изменения доменной сущности можно сразу найти ошибки в запросах.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QueryDSL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из коробки дает фильтрацию по полям сущности или кастомные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frontend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-фильтры!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17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7BDEF-4F4A-6EBB-81F0-D7718F0F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01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Как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это реализовать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3F6F12-E127-5EC6-E09C-D12E22209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34" y="1428919"/>
            <a:ext cx="10264139" cy="393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5B937-5242-1517-BF61-BE4DD7D0782E}"/>
              </a:ext>
            </a:extLst>
          </p:cNvPr>
          <p:cNvSpPr txBox="1"/>
          <p:nvPr/>
        </p:nvSpPr>
        <p:spPr>
          <a:xfrm>
            <a:off x="1730061" y="6123543"/>
            <a:ext cx="873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Внезапно зависимости оказались одним из самых сложных моментов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3F991-54DD-703C-BFD5-4479AE43DF4B}"/>
              </a:ext>
            </a:extLst>
          </p:cNvPr>
          <p:cNvSpPr txBox="1"/>
          <p:nvPr/>
        </p:nvSpPr>
        <p:spPr>
          <a:xfrm>
            <a:off x="2193607" y="1507167"/>
            <a:ext cx="5242974" cy="928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D4922-080C-4DBB-482B-0B3C888FBFA7}"/>
              </a:ext>
            </a:extLst>
          </p:cNvPr>
          <p:cNvSpPr txBox="1"/>
          <p:nvPr/>
        </p:nvSpPr>
        <p:spPr>
          <a:xfrm>
            <a:off x="2193607" y="4224743"/>
            <a:ext cx="9102874" cy="1218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054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09F41-F6E6-2D70-1AF0-9D68F3A4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Дале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е поставим аннотацию над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entity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-классом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AC31F-AB76-B79D-8854-152541BE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00638"/>
            <a:ext cx="7772400" cy="2390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9AE84D-A3CC-37B8-C616-D223AED575C7}"/>
              </a:ext>
            </a:extLst>
          </p:cNvPr>
          <p:cNvSpPr txBox="1"/>
          <p:nvPr/>
        </p:nvSpPr>
        <p:spPr>
          <a:xfrm>
            <a:off x="3221296" y="3327876"/>
            <a:ext cx="2006159" cy="540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59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B001C-FE86-9417-2772-8A864FCE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 добавим некоторую магию в репозиторий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CCA9BC-90C3-CA22-36DF-B7A2E5FF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8" y="2107428"/>
            <a:ext cx="10957044" cy="3840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7058D-1A86-80FD-80B0-9963129FD3BB}"/>
              </a:ext>
            </a:extLst>
          </p:cNvPr>
          <p:cNvSpPr txBox="1"/>
          <p:nvPr/>
        </p:nvSpPr>
        <p:spPr>
          <a:xfrm>
            <a:off x="2638670" y="3295506"/>
            <a:ext cx="4967843" cy="782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6575C-29A0-A0A6-CEB8-DF9FD5ECD1C5}"/>
              </a:ext>
            </a:extLst>
          </p:cNvPr>
          <p:cNvSpPr txBox="1"/>
          <p:nvPr/>
        </p:nvSpPr>
        <p:spPr>
          <a:xfrm>
            <a:off x="2103247" y="4305662"/>
            <a:ext cx="9565468" cy="56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933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D6E37-E4D9-7F31-5C10-033CDABB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Вуаля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3C346-FC9C-37F8-1BCF-EDACC6CA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57" y="364550"/>
            <a:ext cx="7772400" cy="13261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C8FB20-3633-D453-57C3-97FA055B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57" y="1997600"/>
            <a:ext cx="5504550" cy="486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23557-19B5-87D6-6B46-FE9E5126653D}"/>
              </a:ext>
            </a:extLst>
          </p:cNvPr>
          <p:cNvSpPr txBox="1"/>
          <p:nvPr/>
        </p:nvSpPr>
        <p:spPr>
          <a:xfrm>
            <a:off x="8434873" y="870847"/>
            <a:ext cx="1477869" cy="326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3FB6F-A64C-805D-F44A-04BBF794DAF1}"/>
              </a:ext>
            </a:extLst>
          </p:cNvPr>
          <p:cNvSpPr txBox="1"/>
          <p:nvPr/>
        </p:nvSpPr>
        <p:spPr>
          <a:xfrm>
            <a:off x="3917213" y="2557782"/>
            <a:ext cx="1083666" cy="313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C9376-6966-4F94-AA4D-3C51A45AA979}"/>
              </a:ext>
            </a:extLst>
          </p:cNvPr>
          <p:cNvSpPr txBox="1"/>
          <p:nvPr/>
        </p:nvSpPr>
        <p:spPr>
          <a:xfrm>
            <a:off x="3917213" y="5809431"/>
            <a:ext cx="1083666" cy="313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415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0E5A7-5110-5917-FAF6-0ED1BF49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744"/>
            <a:ext cx="10515600" cy="970061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Сделаем кастомный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frontend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-фильтр, который например, выбирает компании по длине имени</a:t>
            </a:r>
            <a:endParaRPr lang="ru-RU" sz="3600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E18C0-6DF3-E472-89DA-0BC4A959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7624"/>
            <a:ext cx="7772400" cy="4279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E7A210-A5D6-822C-40DF-CA7A6C1610D6}"/>
              </a:ext>
            </a:extLst>
          </p:cNvPr>
          <p:cNvSpPr txBox="1"/>
          <p:nvPr/>
        </p:nvSpPr>
        <p:spPr>
          <a:xfrm>
            <a:off x="3844384" y="4255760"/>
            <a:ext cx="5785137" cy="924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00C3A-8CDC-6B57-5EF3-66DD2266F73A}"/>
              </a:ext>
            </a:extLst>
          </p:cNvPr>
          <p:cNvSpPr txBox="1"/>
          <p:nvPr/>
        </p:nvSpPr>
        <p:spPr>
          <a:xfrm>
            <a:off x="6360340" y="5180375"/>
            <a:ext cx="1335186" cy="463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31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CD1D4-0EAE-6A46-533C-D5C61CB6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484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Добавим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логику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customize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2FDB94-8FD5-9AAF-B072-9FE063C1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6" y="1521304"/>
            <a:ext cx="11659948" cy="3289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A0829-0B05-97AC-4866-4A45BFCC60DF}"/>
              </a:ext>
            </a:extLst>
          </p:cNvPr>
          <p:cNvSpPr txBox="1"/>
          <p:nvPr/>
        </p:nvSpPr>
        <p:spPr>
          <a:xfrm>
            <a:off x="2047952" y="3886250"/>
            <a:ext cx="9878022" cy="370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91207-D78E-A54F-AD47-5C2B69F6F15E}"/>
              </a:ext>
            </a:extLst>
          </p:cNvPr>
          <p:cNvSpPr txBox="1"/>
          <p:nvPr/>
        </p:nvSpPr>
        <p:spPr>
          <a:xfrm>
            <a:off x="4619969" y="4810865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Так называемые биндинг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35781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50954-D4C8-D747-4A42-0BC8EB42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85326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Вуаля!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5A6799-C358-DF7D-AD3F-9BB91853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300" y="409909"/>
            <a:ext cx="7772400" cy="12807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C304A8-6EFE-A32B-B0AE-29929619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63" y="1817904"/>
            <a:ext cx="7772400" cy="5040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B989A-71D6-9E15-27E1-1CB4596E54AD}"/>
              </a:ext>
            </a:extLst>
          </p:cNvPr>
          <p:cNvSpPr txBox="1"/>
          <p:nvPr/>
        </p:nvSpPr>
        <p:spPr>
          <a:xfrm>
            <a:off x="8779859" y="818388"/>
            <a:ext cx="1488934" cy="463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7F2E4-3FE6-5A65-D343-4FACBA30E274}"/>
              </a:ext>
            </a:extLst>
          </p:cNvPr>
          <p:cNvSpPr txBox="1"/>
          <p:nvPr/>
        </p:nvSpPr>
        <p:spPr>
          <a:xfrm>
            <a:off x="3008889" y="2621564"/>
            <a:ext cx="1061405" cy="323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76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C32DE-47D5-9DCD-7780-5DE0B166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Отключение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HAL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4AA1F1-C0F8-1EC7-D096-DB0A4FA40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HAL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выглядит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довольно навязчивым. Мы просто хотим отправлять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json’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ы и в ответ получать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json’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ы. Нет прямого явного способа выключить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HAL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в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Придётся тюнить конфигурацию.</a:t>
            </a:r>
          </a:p>
        </p:txBody>
      </p:sp>
    </p:spTree>
    <p:extLst>
      <p:ext uri="{BB962C8B-B14F-4D97-AF65-F5344CB8AC3E}">
        <p14:creationId xmlns:p14="http://schemas.microsoft.com/office/powerpoint/2010/main" val="258273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DF54D-03AB-93ED-0711-0180E454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Минимальный набор классов, чтобы поднять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на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D08197-C644-19C2-CF9E-7F5ADD4AE24D}"/>
              </a:ext>
            </a:extLst>
          </p:cNvPr>
          <p:cNvSpPr/>
          <p:nvPr/>
        </p:nvSpPr>
        <p:spPr>
          <a:xfrm>
            <a:off x="1057275" y="2852737"/>
            <a:ext cx="2219325" cy="11525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Application </a:t>
            </a:r>
          </a:p>
          <a:p>
            <a:pPr algn="ctr"/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main class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701E54F-0C5D-1096-5C9F-FD52983E1BDC}"/>
              </a:ext>
            </a:extLst>
          </p:cNvPr>
          <p:cNvSpPr/>
          <p:nvPr/>
        </p:nvSpPr>
        <p:spPr>
          <a:xfrm>
            <a:off x="4752974" y="2069305"/>
            <a:ext cx="2066925" cy="990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@Entity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класс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70D9F55-E1DD-B72B-B53E-0F730D966736}"/>
              </a:ext>
            </a:extLst>
          </p:cNvPr>
          <p:cNvSpPr/>
          <p:nvPr/>
        </p:nvSpPr>
        <p:spPr>
          <a:xfrm>
            <a:off x="4752974" y="4167187"/>
            <a:ext cx="3324226" cy="8096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@RepositoryRestResource</a:t>
            </a:r>
          </a:p>
          <a:p>
            <a:pPr algn="ctr"/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интерфейс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4A17237-F3E2-597F-D7A4-065CE08A7E6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276600" y="3429000"/>
            <a:ext cx="1476374" cy="1143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A555E59-39AA-4604-9EE7-CF93EEAA5593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276600" y="2564606"/>
            <a:ext cx="1476374" cy="864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DEA6F4-1FDA-A482-9DD7-6F9FA8AFF7BE}"/>
              </a:ext>
            </a:extLst>
          </p:cNvPr>
          <p:cNvSpPr txBox="1"/>
          <p:nvPr/>
        </p:nvSpPr>
        <p:spPr>
          <a:xfrm>
            <a:off x="4752974" y="5114834"/>
            <a:ext cx="5561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Здесь наследуется типовой </a:t>
            </a:r>
            <a:endParaRPr lang="en-US" i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репозиторий </a:t>
            </a:r>
            <a:r>
              <a:rPr lang="en-US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Spring Data</a:t>
            </a:r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.</a:t>
            </a:r>
            <a:b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</a:br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Но если хотим в пагинацию и сортировку,</a:t>
            </a:r>
          </a:p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то нужно </a:t>
            </a:r>
            <a:r>
              <a:rPr lang="en-US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PagingAndSortingRepository</a:t>
            </a:r>
            <a:endParaRPr lang="ru-RU" i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75538-0A8C-C3B3-467F-A2F60CCC41F2}"/>
              </a:ext>
            </a:extLst>
          </p:cNvPr>
          <p:cNvSpPr txBox="1"/>
          <p:nvPr/>
        </p:nvSpPr>
        <p:spPr>
          <a:xfrm>
            <a:off x="7115175" y="228600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Здесь может быть как </a:t>
            </a:r>
            <a:r>
              <a:rPr lang="en-US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JPA</a:t>
            </a:r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-сущность</a:t>
            </a:r>
            <a:endParaRPr lang="en-US" i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так и </a:t>
            </a:r>
            <a:r>
              <a:rPr lang="en-US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@Document MongoDB</a:t>
            </a:r>
            <a:endParaRPr lang="ru-RU" i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46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6BDB0-F76D-768B-DA99-608BBF3D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103"/>
          </a:xfrm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accent1">
                    <a:lumMod val="75000"/>
                  </a:schemeClr>
                </a:solidFill>
                <a:effectLst/>
                <a:latin typeface="JetBrains Mono Medium" panose="02000009000000000000" pitchFamily="49" charset="0"/>
              </a:rPr>
              <a:t>CustomCollectionModelMixin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E71DBE-CC89-3622-5B47-B9D3FCB5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70" y="1793986"/>
            <a:ext cx="9982660" cy="36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1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882F6-ECAF-9FA4-586E-E3EEB0C7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563"/>
          </a:xfrm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accent1">
                    <a:lumMod val="75000"/>
                  </a:schemeClr>
                </a:solidFill>
                <a:effectLst/>
                <a:latin typeface="JetBrains Mono Medium" panose="02000009000000000000" pitchFamily="49" charset="0"/>
              </a:rPr>
              <a:t>CustomRepresentationModelMixin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4D2FBC-CCE3-119E-FAC3-9ABACAE1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5" y="1828772"/>
            <a:ext cx="11983930" cy="32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A9E6E-C0BD-19E9-6882-5D85D40A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10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Конфигурация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FA3FC9-741E-7CA7-C56E-DDE5DCBF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58" y="1812616"/>
            <a:ext cx="11691283" cy="3787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6D0647-B1F1-03D3-8BF2-F77420156C0D}"/>
              </a:ext>
            </a:extLst>
          </p:cNvPr>
          <p:cNvSpPr txBox="1"/>
          <p:nvPr/>
        </p:nvSpPr>
        <p:spPr>
          <a:xfrm>
            <a:off x="4950978" y="3544183"/>
            <a:ext cx="6990663" cy="323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C8CA4-6349-C474-B4DD-2DD39FC3218D}"/>
              </a:ext>
            </a:extLst>
          </p:cNvPr>
          <p:cNvSpPr txBox="1"/>
          <p:nvPr/>
        </p:nvSpPr>
        <p:spPr>
          <a:xfrm>
            <a:off x="4950978" y="3868121"/>
            <a:ext cx="6990663" cy="323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72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BC54A-F091-C2A6-9221-A7B855AF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17694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Вуаля!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D690AE-100A-F3C4-A02F-07F0A1F6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711" y="215745"/>
            <a:ext cx="3568578" cy="23737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40657F-3BBA-33F7-F617-5B1E1C88A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2374900"/>
            <a:ext cx="7340600" cy="448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272E63-04F1-1A80-CB72-B2DFCC4D91C2}"/>
              </a:ext>
            </a:extLst>
          </p:cNvPr>
          <p:cNvSpPr txBox="1"/>
          <p:nvPr/>
        </p:nvSpPr>
        <p:spPr>
          <a:xfrm>
            <a:off x="2887509" y="6012509"/>
            <a:ext cx="2178105" cy="4803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DE071-77B0-AC7B-EDA5-2B9C8724E197}"/>
              </a:ext>
            </a:extLst>
          </p:cNvPr>
          <p:cNvSpPr txBox="1"/>
          <p:nvPr/>
        </p:nvSpPr>
        <p:spPr>
          <a:xfrm>
            <a:off x="6627377" y="6012509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Но некоторые следы остаются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  <a:sym typeface="Wingdings" pitchFamily="2" charset="2"/>
              </a:rPr>
              <a:t>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2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2B9E1-A990-DAFE-6967-33299FBD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61" y="114272"/>
            <a:ext cx="11102947" cy="662564"/>
          </a:xfrm>
        </p:spPr>
        <p:txBody>
          <a:bodyPr>
            <a:normAutofit fontScale="90000"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При необходимости можно переопределять логику стандартных эндпойнтов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B7EA6-F29A-DE18-E011-64D93BD9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67" y="776836"/>
            <a:ext cx="10017266" cy="5947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2D8AC-CE96-2899-257D-DDA45061A822}"/>
              </a:ext>
            </a:extLst>
          </p:cNvPr>
          <p:cNvSpPr txBox="1"/>
          <p:nvPr/>
        </p:nvSpPr>
        <p:spPr>
          <a:xfrm>
            <a:off x="1900281" y="1199217"/>
            <a:ext cx="2186197" cy="240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9EE1D-6088-3DAB-1C2C-FDAC19B47BE3}"/>
              </a:ext>
            </a:extLst>
          </p:cNvPr>
          <p:cNvSpPr txBox="1"/>
          <p:nvPr/>
        </p:nvSpPr>
        <p:spPr>
          <a:xfrm>
            <a:off x="3909803" y="3059043"/>
            <a:ext cx="3162636" cy="240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F85DB-9A70-D70E-D293-058ECE165F3D}"/>
              </a:ext>
            </a:extLst>
          </p:cNvPr>
          <p:cNvSpPr txBox="1"/>
          <p:nvPr/>
        </p:nvSpPr>
        <p:spPr>
          <a:xfrm>
            <a:off x="2631597" y="5104980"/>
            <a:ext cx="8473035" cy="240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15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BB5DA-DCC5-8A7C-50DF-D595D8CA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V.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649099-98AE-269D-F385-F558E5C81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Итоги применения на проекте. Делаем выводы.</a:t>
            </a:r>
          </a:p>
        </p:txBody>
      </p:sp>
    </p:spTree>
    <p:extLst>
      <p:ext uri="{BB962C8B-B14F-4D97-AF65-F5344CB8AC3E}">
        <p14:creationId xmlns:p14="http://schemas.microsoft.com/office/powerpoint/2010/main" val="2085234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DB8C4-7E83-2188-75C7-23D199AD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19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Плюсы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BF85FD-DDC0-7057-7062-C8DA12A60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802"/>
            <a:ext cx="10515600" cy="528727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Быстрая разработка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Меньше багов т.к. появляется унифицированный подход к разработке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CRUD’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ов.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Достаточно много точек расширения. Можно реализовать любую разумную бизнес-логику.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Вагон полезных функций из коробки с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low-code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подходом.</a:t>
            </a:r>
            <a:endParaRPr lang="en-US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Полная совместимость с идиомами модели программирования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 Может интегрироваться с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web,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статерами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@ControllerAdvice,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фильтрами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возможностями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Hibernate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В связке с плагином для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IDEA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JPA Buddy 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получаем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easy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-разработку. Еще меньше ошибок при проектировании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entity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-классов.</a:t>
            </a:r>
          </a:p>
        </p:txBody>
      </p:sp>
    </p:spTree>
    <p:extLst>
      <p:ext uri="{BB962C8B-B14F-4D97-AF65-F5344CB8AC3E}">
        <p14:creationId xmlns:p14="http://schemas.microsoft.com/office/powerpoint/2010/main" val="1377204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9DA26-B693-0A3C-5F0A-5E2D5027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Когда стоит применять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C0D290-33BC-E8FB-9ACD-DD9E90AF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Когда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управляет каким-либо числом сущностей. Когда у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есть БД.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Когда много сервисов и нужна унификация разработки.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Когда скорость имеет значения. Например, в стартапах, где требуется быстро переобуваться на лету.</a:t>
            </a:r>
            <a:endParaRPr lang="en-US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Когда вы устали от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biolerplate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-разработки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CRUD’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ов.</a:t>
            </a:r>
          </a:p>
        </p:txBody>
      </p:sp>
    </p:spTree>
    <p:extLst>
      <p:ext uri="{BB962C8B-B14F-4D97-AF65-F5344CB8AC3E}">
        <p14:creationId xmlns:p14="http://schemas.microsoft.com/office/powerpoint/2010/main" val="2063242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E80E4-1904-6EC3-808E-CE3A239B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Экономический эффект от внедрения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в нашем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D80DD3-100A-F590-4B72-8DCEDC6D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Разработка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-сервиса за одни день.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Нет багов на типовых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CRUD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-операциях с сущностями.</a:t>
            </a:r>
          </a:p>
          <a:p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Junior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-разработчик может создавать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REST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-сервисы, которые работают. Пусть он даже сначала не знает основ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Web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и идиом сервисов на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Framework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Есть база для кодогенерации браузерного клиента. Нужно только анализировать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entity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-класс, чтобы построить модель для </a:t>
            </a:r>
            <a:r>
              <a:rPr lang="en-US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js-</a:t>
            </a:r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клиента.</a:t>
            </a:r>
          </a:p>
        </p:txBody>
      </p:sp>
    </p:spTree>
    <p:extLst>
      <p:ext uri="{BB962C8B-B14F-4D97-AF65-F5344CB8AC3E}">
        <p14:creationId xmlns:p14="http://schemas.microsoft.com/office/powerpoint/2010/main" val="1907742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8FF55-6A45-4B9B-84A2-57A3440652FC}"/>
              </a:ext>
            </a:extLst>
          </p:cNvPr>
          <p:cNvSpPr txBox="1"/>
          <p:nvPr/>
        </p:nvSpPr>
        <p:spPr>
          <a:xfrm>
            <a:off x="2925901" y="2799844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8EEB84-7D5E-8340-25ED-E5AECFB12E4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83199" y="4010572"/>
            <a:ext cx="1625600" cy="162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969E07-79A2-D1F1-2255-373AB29AA93D}"/>
              </a:ext>
            </a:extLst>
          </p:cNvPr>
          <p:cNvSpPr txBox="1"/>
          <p:nvPr/>
        </p:nvSpPr>
        <p:spPr>
          <a:xfrm>
            <a:off x="2925901" y="6139014"/>
            <a:ext cx="768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Репозиторий с примером проекта </a:t>
            </a:r>
            <a:r>
              <a:rPr lang="en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https://github.com/RustamKuramshin/companies-data-rest</a:t>
            </a:r>
            <a:endParaRPr lang="ru-RU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2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0FA02-6B48-24ED-EB99-738A9418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Какие зависимости для этого нужны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C6BAF-69B0-6F45-938D-889BF23AE892}"/>
              </a:ext>
            </a:extLst>
          </p:cNvPr>
          <p:cNvSpPr txBox="1"/>
          <p:nvPr/>
        </p:nvSpPr>
        <p:spPr>
          <a:xfrm>
            <a:off x="2603261" y="5943600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Базово достаточно стартера </a:t>
            </a:r>
            <a:r>
              <a:rPr lang="en-US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Spring Data REST</a:t>
            </a:r>
            <a:endParaRPr lang="ru-RU" i="1" dirty="0">
              <a:latin typeface="JetBrains Mono ExtraBold" panose="02000009000000000000" pitchFamily="49" charset="0"/>
              <a:ea typeface="JetBrains Mono ExtraBold" panose="02000009000000000000" pitchFamily="49" charset="0"/>
              <a:cs typeface="JetBrains Mono ExtraBold" panose="02000009000000000000" pitchFamily="49" charset="0"/>
            </a:endParaRPr>
          </a:p>
          <a:p>
            <a:r>
              <a:rPr lang="ru-RU" i="1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и зависимостей БД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6A88B-974B-F461-FAB0-032BBC81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85" y="1690688"/>
            <a:ext cx="7739630" cy="40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7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6C6B4-D35D-E828-A7C2-F866B7A5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II</a:t>
            </a:r>
            <a:r>
              <a:rPr lang="ru-RU" sz="48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 Основы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Spring Data REST</a:t>
            </a:r>
            <a:r>
              <a:rPr lang="ru-RU" sz="4800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2E68A4-1C7F-0C82-7A04-2FA157E06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Начало сквозного примера разработки. </a:t>
            </a:r>
          </a:p>
          <a:p>
            <a:r>
              <a:rPr lang="ru-RU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Основные возможности.</a:t>
            </a:r>
          </a:p>
        </p:txBody>
      </p:sp>
    </p:spTree>
    <p:extLst>
      <p:ext uri="{BB962C8B-B14F-4D97-AF65-F5344CB8AC3E}">
        <p14:creationId xmlns:p14="http://schemas.microsoft.com/office/powerpoint/2010/main" val="342888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9A72A-33D7-0D47-B062-4AD44028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Будем разрабатывать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API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-сервис «Компаний». Начнем с основной сущности сервиса.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3E373C-ACDB-24E7-6670-91B73A0E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271838"/>
            <a:ext cx="17240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50FA1-E869-89C0-FC8A-3B74C324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811" y="1945532"/>
            <a:ext cx="5067969" cy="4547343"/>
          </a:xfrm>
          <a:prstGeom prst="rect">
            <a:avLst/>
          </a:prstGeom>
        </p:spPr>
      </p:pic>
      <p:sp>
        <p:nvSpPr>
          <p:cNvPr id="5" name="Стрелка: влево-вправо 4">
            <a:extLst>
              <a:ext uri="{FF2B5EF4-FFF2-40B4-BE49-F238E27FC236}">
                <a16:creationId xmlns:a16="http://schemas.microsoft.com/office/drawing/2014/main" id="{DD633FFA-ED3F-2722-7C8D-BED022899005}"/>
              </a:ext>
            </a:extLst>
          </p:cNvPr>
          <p:cNvSpPr/>
          <p:nvPr/>
        </p:nvSpPr>
        <p:spPr>
          <a:xfrm>
            <a:off x="3745499" y="3748659"/>
            <a:ext cx="1647825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2628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647C40-24F0-4F9D-B4A1-F2FB738C2B33}">
  <we:reference id="wa104380121" version="2.0.0.0" store="ru-RU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1555</Words>
  <Application>Microsoft Macintosh PowerPoint</Application>
  <PresentationFormat>Широкоэкранный</PresentationFormat>
  <Paragraphs>188</Paragraphs>
  <Slides>69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JetBrains Mono</vt:lpstr>
      <vt:lpstr>JetBrains Mono ExtraBold</vt:lpstr>
      <vt:lpstr>JetBrains Mono Medium</vt:lpstr>
      <vt:lpstr>Тема Office</vt:lpstr>
      <vt:lpstr>Презентация PowerPoint</vt:lpstr>
      <vt:lpstr>I. Введение в Spring Data REST</vt:lpstr>
      <vt:lpstr>Проект Spring Data REST</vt:lpstr>
      <vt:lpstr>Возможности</vt:lpstr>
      <vt:lpstr>Справка и поддержка</vt:lpstr>
      <vt:lpstr>Минимальный набор классов, чтобы поднять API на Spring Data REST</vt:lpstr>
      <vt:lpstr>Какие зависимости для этого нужны</vt:lpstr>
      <vt:lpstr>II. Основы Spring Data REST </vt:lpstr>
      <vt:lpstr>Будем разрабатывать API-сервис «Компаний». Начнем с основной сущности сервиса.</vt:lpstr>
      <vt:lpstr>Определим REST-репозиторий и…всё </vt:lpstr>
      <vt:lpstr>Вспомним методы CrudRepository</vt:lpstr>
      <vt:lpstr>Как Spring Data REST выставляет методы репозитория</vt:lpstr>
      <vt:lpstr>Теперь у нас есть REST API, которое имеет ряд возможностей!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Самое время рассказать о HAL, HATEOAS и гипермедиа</vt:lpstr>
      <vt:lpstr>Зачем нужен HATEOAS. За что?!</vt:lpstr>
      <vt:lpstr>Работает это как-то так…</vt:lpstr>
      <vt:lpstr>Что такое ALPS</vt:lpstr>
      <vt:lpstr>Презентация PowerPoint</vt:lpstr>
      <vt:lpstr>Презентация PowerPoint</vt:lpstr>
      <vt:lpstr>Пагинация и сортировка</vt:lpstr>
      <vt:lpstr>Сведения о постраничном выводе в ответе API</vt:lpstr>
      <vt:lpstr>Проекции</vt:lpstr>
      <vt:lpstr>Создадим проекцию для Company и назначим её репозиторию</vt:lpstr>
      <vt:lpstr>Получим сущность с проекцией</vt:lpstr>
      <vt:lpstr>Валидация входных в Spring Data REST</vt:lpstr>
      <vt:lpstr>Быстро, но не красиво </vt:lpstr>
      <vt:lpstr>Долго, но красиво </vt:lpstr>
      <vt:lpstr>Слинкуем валидатор с событием через конфигурацию</vt:lpstr>
      <vt:lpstr>Вуаля!</vt:lpstr>
      <vt:lpstr>Линковка сущностей Spring Data REST.</vt:lpstr>
      <vt:lpstr>Создадим департамент и привяжем его к компании</vt:lpstr>
      <vt:lpstr>III. Кастомизация Spring Data REST</vt:lpstr>
      <vt:lpstr>События сущности Spring Data REST</vt:lpstr>
      <vt:lpstr>Определим bean обработчика событий</vt:lpstr>
      <vt:lpstr>События сущности</vt:lpstr>
      <vt:lpstr>События установки/снятия ассоциаций</vt:lpstr>
      <vt:lpstr>Что можно писать в хэндлерах</vt:lpstr>
      <vt:lpstr>Как мы используем хэндлеры</vt:lpstr>
      <vt:lpstr>Презентация PowerPoint</vt:lpstr>
      <vt:lpstr>Популярный кейс: сравнить новое и предыдущее состояние сущности</vt:lpstr>
      <vt:lpstr>Немного лучший трюк с transient полем и lifecycle callback</vt:lpstr>
      <vt:lpstr>Когда мало хэндлеров можно зайти в lifecycle-коллбэки</vt:lpstr>
      <vt:lpstr>Если очень хочется, то можно перехватывать запросы до их обработки Spring Data REST</vt:lpstr>
      <vt:lpstr>Что там с конфигурацией</vt:lpstr>
      <vt:lpstr>IV. Киллер-фичи </vt:lpstr>
      <vt:lpstr>Кто сейчас вспомнит про QueryDSL? А она здесь делает вещи!</vt:lpstr>
      <vt:lpstr>Как это реализовать</vt:lpstr>
      <vt:lpstr>Далее поставим аннотацию над entity-классом</vt:lpstr>
      <vt:lpstr>И добавим некоторую магию в репозиторий</vt:lpstr>
      <vt:lpstr>Вуаля!</vt:lpstr>
      <vt:lpstr>Сделаем кастомный frontend-фильтр, который например, выбирает компании по длине имени</vt:lpstr>
      <vt:lpstr>Добавим логику в customize()</vt:lpstr>
      <vt:lpstr>Вуаля!</vt:lpstr>
      <vt:lpstr>Отключение HAL</vt:lpstr>
      <vt:lpstr>CustomCollectionModelMixin</vt:lpstr>
      <vt:lpstr>CustomRepresentationModelMixin</vt:lpstr>
      <vt:lpstr>Конфигурация</vt:lpstr>
      <vt:lpstr>Вуаля!</vt:lpstr>
      <vt:lpstr>При необходимости можно переопределять логику стандартных эндпойнтов Spring Data REST.</vt:lpstr>
      <vt:lpstr>V. Заключение</vt:lpstr>
      <vt:lpstr>Плюсы Spring Data REST</vt:lpstr>
      <vt:lpstr>Когда стоит применять Spring Data REST</vt:lpstr>
      <vt:lpstr>Экономический эффект от внедрения Spring Data REST в нашем проекте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Рустам Курамшин</dc:creator>
  <cp:lastModifiedBy>Рустам Курамшин</cp:lastModifiedBy>
  <cp:revision>173</cp:revision>
  <dcterms:created xsi:type="dcterms:W3CDTF">2023-03-05T18:13:58Z</dcterms:created>
  <dcterms:modified xsi:type="dcterms:W3CDTF">2023-03-06T07:07:37Z</dcterms:modified>
</cp:coreProperties>
</file>